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ileron Ultra-Bold" panose="020B0604020202020204" charset="0"/>
      <p:regular r:id="rId14"/>
    </p:embeddedFont>
    <p:embeddedFont>
      <p:font typeface="Arimo" panose="020B0604020202020204" charset="0"/>
      <p:regular r:id="rId15"/>
    </p:embeddedFont>
    <p:embeddedFont>
      <p:font typeface="Bitter Bold" panose="020B0604020202020204" charset="0"/>
      <p:regular r:id="rId16"/>
    </p:embeddedFont>
    <p:embeddedFont>
      <p:font typeface="League Spartan" panose="020B0604020202020204" charset="0"/>
      <p:regular r:id="rId17"/>
    </p:embeddedFont>
    <p:embeddedFont>
      <p:font typeface="Open Sans Bold" panose="020B0604020202020204" charset="0"/>
      <p:regular r:id="rId18"/>
    </p:embeddedFont>
    <p:embeddedFont>
      <p:font typeface="Proxima Nova Bold" panose="020B0604020202020204" charset="0"/>
      <p:regular r:id="rId19"/>
    </p:embeddedFont>
    <p:embeddedFont>
      <p:font typeface="Public Sans" panose="020B0604020202020204" charset="0"/>
      <p:regular r:id="rId20"/>
    </p:embeddedFont>
    <p:embeddedFont>
      <p:font typeface="Public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58" y="-3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68177-43DD-43FB-83EF-B093E5CFF50C}" type="datetimeFigureOut">
              <a:rPr lang="pt-BR" smtClean="0"/>
              <a:t>20/06/2025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A65E0-89B4-42A0-B6F1-E33F71C4A7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59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65E0-89B4-42A0-B6F1-E33F71C4A76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89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A65E0-89B4-42A0-B6F1-E33F71C4A76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5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servicenow.com/docs/pt-BR/bundle/yokohama-it-service-management/page/use/dashboards/application-content-packs/incident-management-dashboard.html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atadoghq.com/service_management/incident_management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hyperlink" Target="https://datadog-docs.imgix.net/images/service_management/incidents/analytics/incident_analytics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9527967" y="859028"/>
            <a:ext cx="8341089" cy="8587993"/>
          </a:xfrm>
          <a:custGeom>
            <a:avLst/>
            <a:gdLst/>
            <a:ahLst/>
            <a:cxnLst/>
            <a:rect l="l" t="t" r="r" b="b"/>
            <a:pathLst>
              <a:path w="8341089" h="8587993">
                <a:moveTo>
                  <a:pt x="0" y="0"/>
                </a:moveTo>
                <a:lnTo>
                  <a:pt x="8341088" y="0"/>
                </a:lnTo>
                <a:lnTo>
                  <a:pt x="8341088" y="8587994"/>
                </a:lnTo>
                <a:lnTo>
                  <a:pt x="0" y="8587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607694" y="1999375"/>
            <a:ext cx="6346737" cy="634673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34837"/>
            <a:ext cx="5964301" cy="163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  <a:spcBef>
                <a:spcPct val="0"/>
              </a:spcBef>
            </a:pPr>
            <a:r>
              <a:rPr lang="en-US" sz="6000" b="1">
                <a:solidFill>
                  <a:srgbClr val="FF62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Painel de Dados de Ocorrências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141430"/>
            <a:ext cx="7742116" cy="1570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5"/>
              </a:lnSpc>
            </a:pPr>
            <a:r>
              <a:rPr lang="en-US" sz="453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Discovery</a:t>
            </a:r>
          </a:p>
          <a:p>
            <a:pPr algn="l">
              <a:lnSpc>
                <a:spcPts val="6355"/>
              </a:lnSpc>
            </a:pPr>
            <a:r>
              <a:rPr lang="en-US" sz="453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Visão de Produto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288962"/>
            <a:ext cx="2740571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Desenvolvido por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699807"/>
            <a:ext cx="7742116" cy="469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215" b="1">
                <a:solidFill>
                  <a:srgbClr val="FF7C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Comunidade Infra de Canais Físicos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05975"/>
            <a:ext cx="6233985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6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Bitter Bold"/>
                <a:ea typeface="Bitter Bold"/>
                <a:cs typeface="Bitter Bold"/>
                <a:sym typeface="Bitter Bold"/>
              </a:rPr>
              <a:t>COPF</a:t>
            </a:r>
          </a:p>
        </p:txBody>
      </p:sp>
      <p:sp>
        <p:nvSpPr>
          <p:cNvPr id="14" name="Freeform 14"/>
          <p:cNvSpPr/>
          <p:nvPr/>
        </p:nvSpPr>
        <p:spPr>
          <a:xfrm>
            <a:off x="357000" y="211362"/>
            <a:ext cx="817338" cy="817338"/>
          </a:xfrm>
          <a:custGeom>
            <a:avLst/>
            <a:gdLst/>
            <a:ahLst/>
            <a:cxnLst/>
            <a:rect l="l" t="t" r="r" b="b"/>
            <a:pathLst>
              <a:path w="817338" h="817338">
                <a:moveTo>
                  <a:pt x="0" y="0"/>
                </a:moveTo>
                <a:lnTo>
                  <a:pt x="817339" y="0"/>
                </a:lnTo>
                <a:lnTo>
                  <a:pt x="817339" y="817338"/>
                </a:lnTo>
                <a:lnTo>
                  <a:pt x="0" y="817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-55285" y="1077547"/>
            <a:ext cx="18618873" cy="664257"/>
            <a:chOff x="0" y="-47625"/>
            <a:chExt cx="4903736" cy="174948"/>
          </a:xfrm>
        </p:grpSpPr>
        <p:sp>
          <p:nvSpPr>
            <p:cNvPr id="5" name="Freeform 5"/>
            <p:cNvSpPr/>
            <p:nvPr/>
          </p:nvSpPr>
          <p:spPr>
            <a:xfrm>
              <a:off x="0" y="-18033"/>
              <a:ext cx="4903736" cy="127323"/>
            </a:xfrm>
            <a:custGeom>
              <a:avLst/>
              <a:gdLst/>
              <a:ahLst/>
              <a:cxnLst/>
              <a:rect l="l" t="t" r="r" b="b"/>
              <a:pathLst>
                <a:path w="4903736" h="127323">
                  <a:moveTo>
                    <a:pt x="20791" y="0"/>
                  </a:moveTo>
                  <a:lnTo>
                    <a:pt x="4882945" y="0"/>
                  </a:lnTo>
                  <a:cubicBezTo>
                    <a:pt x="4894428" y="0"/>
                    <a:pt x="4903736" y="9308"/>
                    <a:pt x="4903736" y="20791"/>
                  </a:cubicBezTo>
                  <a:lnTo>
                    <a:pt x="4903736" y="106533"/>
                  </a:lnTo>
                  <a:cubicBezTo>
                    <a:pt x="4903736" y="112047"/>
                    <a:pt x="4901545" y="117335"/>
                    <a:pt x="4897646" y="121234"/>
                  </a:cubicBezTo>
                  <a:cubicBezTo>
                    <a:pt x="4893747" y="125133"/>
                    <a:pt x="4888459" y="127323"/>
                    <a:pt x="4882945" y="127323"/>
                  </a:cubicBezTo>
                  <a:lnTo>
                    <a:pt x="20791" y="127323"/>
                  </a:lnTo>
                  <a:cubicBezTo>
                    <a:pt x="15277" y="127323"/>
                    <a:pt x="9988" y="125133"/>
                    <a:pt x="6089" y="121234"/>
                  </a:cubicBezTo>
                  <a:cubicBezTo>
                    <a:pt x="2190" y="117335"/>
                    <a:pt x="0" y="112047"/>
                    <a:pt x="0" y="106533"/>
                  </a:cubicBezTo>
                  <a:lnTo>
                    <a:pt x="0" y="20791"/>
                  </a:lnTo>
                  <a:cubicBezTo>
                    <a:pt x="0" y="15277"/>
                    <a:pt x="2190" y="9988"/>
                    <a:pt x="6089" y="6089"/>
                  </a:cubicBezTo>
                  <a:cubicBezTo>
                    <a:pt x="9988" y="2190"/>
                    <a:pt x="15277" y="0"/>
                    <a:pt x="20791" y="0"/>
                  </a:cubicBezTo>
                  <a:close/>
                </a:path>
              </a:pathLst>
            </a:custGeom>
            <a:solidFill>
              <a:srgbClr val="FF6200"/>
            </a:solidFill>
          </p:spPr>
          <p:txBody>
            <a:bodyPr/>
            <a:lstStyle/>
            <a:p>
              <a:pPr algn="ctr"/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903736" cy="17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Comparando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os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perfis</a:t>
              </a:r>
              <a:endParaRPr lang="en-US" sz="1999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6376" y="2326609"/>
            <a:ext cx="385319" cy="385319"/>
            <a:chOff x="0" y="0"/>
            <a:chExt cx="513758" cy="5137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216376" y="3128614"/>
            <a:ext cx="385319" cy="385319"/>
            <a:chOff x="0" y="0"/>
            <a:chExt cx="513758" cy="51375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216376" y="3930619"/>
            <a:ext cx="385319" cy="385319"/>
            <a:chOff x="0" y="0"/>
            <a:chExt cx="513758" cy="5137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-275589" y="5104564"/>
            <a:ext cx="18839177" cy="679302"/>
            <a:chOff x="0" y="-50393"/>
            <a:chExt cx="4961759" cy="178911"/>
          </a:xfrm>
        </p:grpSpPr>
        <p:sp>
          <p:nvSpPr>
            <p:cNvPr id="23" name="Freeform 23"/>
            <p:cNvSpPr/>
            <p:nvPr/>
          </p:nvSpPr>
          <p:spPr>
            <a:xfrm>
              <a:off x="0" y="-20069"/>
              <a:ext cx="4961759" cy="131286"/>
            </a:xfrm>
            <a:custGeom>
              <a:avLst/>
              <a:gdLst/>
              <a:ahLst/>
              <a:cxnLst/>
              <a:rect l="l" t="t" r="r" b="b"/>
              <a:pathLst>
                <a:path w="4961759" h="131286">
                  <a:moveTo>
                    <a:pt x="20547" y="0"/>
                  </a:moveTo>
                  <a:lnTo>
                    <a:pt x="4941211" y="0"/>
                  </a:lnTo>
                  <a:cubicBezTo>
                    <a:pt x="4946661" y="0"/>
                    <a:pt x="4951887" y="2165"/>
                    <a:pt x="4955741" y="6018"/>
                  </a:cubicBezTo>
                  <a:cubicBezTo>
                    <a:pt x="4959594" y="9872"/>
                    <a:pt x="4961759" y="15098"/>
                    <a:pt x="4961759" y="20547"/>
                  </a:cubicBezTo>
                  <a:lnTo>
                    <a:pt x="4961759" y="110738"/>
                  </a:lnTo>
                  <a:cubicBezTo>
                    <a:pt x="4961759" y="122086"/>
                    <a:pt x="4952559" y="131286"/>
                    <a:pt x="4941211" y="131286"/>
                  </a:cubicBezTo>
                  <a:lnTo>
                    <a:pt x="20547" y="131286"/>
                  </a:lnTo>
                  <a:cubicBezTo>
                    <a:pt x="15098" y="131286"/>
                    <a:pt x="9872" y="129121"/>
                    <a:pt x="6018" y="125268"/>
                  </a:cubicBezTo>
                  <a:cubicBezTo>
                    <a:pt x="2165" y="121414"/>
                    <a:pt x="0" y="116188"/>
                    <a:pt x="0" y="110738"/>
                  </a:cubicBezTo>
                  <a:lnTo>
                    <a:pt x="0" y="20547"/>
                  </a:lnTo>
                  <a:cubicBezTo>
                    <a:pt x="0" y="15098"/>
                    <a:pt x="2165" y="9872"/>
                    <a:pt x="6018" y="6018"/>
                  </a:cubicBezTo>
                  <a:cubicBezTo>
                    <a:pt x="9872" y="2165"/>
                    <a:pt x="15098" y="0"/>
                    <a:pt x="20547" y="0"/>
                  </a:cubicBezTo>
                  <a:close/>
                </a:path>
              </a:pathLst>
            </a:custGeom>
            <a:solidFill>
              <a:srgbClr val="FF7C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0393"/>
              <a:ext cx="4961759" cy="178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Implicações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para o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produto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: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Painel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Dados de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- COPF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04358" y="2268855"/>
            <a:ext cx="385319" cy="385319"/>
            <a:chOff x="0" y="0"/>
            <a:chExt cx="513758" cy="5137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216376" y="5894264"/>
            <a:ext cx="385319" cy="504506"/>
            <a:chOff x="0" y="-158916"/>
            <a:chExt cx="513758" cy="6726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681632" y="2288509"/>
            <a:ext cx="4696179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Ambos querem dados confiáveis e acionáveis para tomada de decisão.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6376" y="1903729"/>
            <a:ext cx="5805192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Semelhanças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94049" y="1903729"/>
            <a:ext cx="8414217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Principais diferenças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81632" y="3090514"/>
            <a:ext cx="4696179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Desejam detectar causas-raiz e evitar reincidência de falhas.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1632" y="3892519"/>
            <a:ext cx="4696179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Valorizam painéis personalizados com filtros por equipamento, ocorrência, etc.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13533" y="5946776"/>
            <a:ext cx="743858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PMs precisam de operacionalização contínua e alerta proativo →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dashboards táticos, alertas e indicadores em tempo real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11256" y="5946776"/>
            <a:ext cx="890652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Lideranças precisam de visão consolidada e análise estratégica de performance →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dashboards executivos, indicadores históricos e insights para priorização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775" y="226667"/>
            <a:ext cx="168284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Mapeamento de Perfil dos usuários COPF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4775" y="874712"/>
            <a:ext cx="8568700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62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Análise do mapeamento de perfil realizado pela Visagio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69614" y="2230755"/>
            <a:ext cx="1130896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PM Produto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Atua no nível tático, com uso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diário e intensivo de dados em tempo real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focando em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ações corretivas imediatas e evolução contínua do produto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59305" y="2994660"/>
            <a:ext cx="1130896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Liderança de Produto e Operação: 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Utiliza dados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sob demanda e com profundidade histórica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orientada à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priorização estratégica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visão consolidada e tomada de decisão executiva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659305" y="3758565"/>
            <a:ext cx="1130896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Analista e Coordenador de Operação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Foco na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eficiência 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dos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fornecedores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usando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indicadores de SLA e reincidência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 promover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ações corretivas operacionais com base em comparações de performance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59305" y="4522470"/>
            <a:ext cx="1130896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Rede de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Agências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Depende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dados simples 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imediatos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via mobile, com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foco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em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decisões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locais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rápidas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manter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atendimento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físico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reagir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à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indisponibilidades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da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agência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8534400" y="5894264"/>
            <a:ext cx="385319" cy="504506"/>
            <a:chOff x="0" y="-158916"/>
            <a:chExt cx="513758" cy="67267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50" name="Group 50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216376" y="6767388"/>
            <a:ext cx="385319" cy="504506"/>
            <a:chOff x="0" y="-158916"/>
            <a:chExt cx="513758" cy="67267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sp>
        <p:nvSpPr>
          <p:cNvPr id="58" name="TextBox 58"/>
          <p:cNvSpPr txBox="1"/>
          <p:nvPr/>
        </p:nvSpPr>
        <p:spPr>
          <a:xfrm>
            <a:off x="813533" y="6819900"/>
            <a:ext cx="743858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Analistas e Coordenadores precisam de monitoramento de fornecedores com foco em SLA e reincidência → </a:t>
            </a:r>
            <a:r>
              <a:rPr lang="en-US" sz="18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painéis comparativos, filtros por fornecedor e exportação detalhada</a:t>
            </a: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111255" y="6819900"/>
            <a:ext cx="9037669" cy="934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Lideranças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da Rede de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Agências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precisam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informação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simples 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tempestivas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decisão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local → 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dashboards mobile-friendly, status de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agência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equipamentos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alertas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indisponibilidade</a:t>
            </a:r>
            <a:r>
              <a:rPr lang="en-US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e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quantidade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clientes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impactados</a:t>
            </a:r>
            <a:r>
              <a:rPr lang="en-US" sz="1800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.</a:t>
            </a:r>
            <a:endParaRPr lang="en-US" sz="18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8534400" y="6767388"/>
            <a:ext cx="385318" cy="504506"/>
            <a:chOff x="0" y="-158916"/>
            <a:chExt cx="513758" cy="672674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2" name="Group 62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4" name="TextBox 64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65" name="Group 65"/>
          <p:cNvGrpSpPr/>
          <p:nvPr/>
        </p:nvGrpSpPr>
        <p:grpSpPr>
          <a:xfrm>
            <a:off x="-165437" y="7827674"/>
            <a:ext cx="18841934" cy="679302"/>
            <a:chOff x="0" y="-47625"/>
            <a:chExt cx="4962485" cy="178911"/>
          </a:xfrm>
        </p:grpSpPr>
        <p:sp>
          <p:nvSpPr>
            <p:cNvPr id="66" name="Freeform 66"/>
            <p:cNvSpPr/>
            <p:nvPr/>
          </p:nvSpPr>
          <p:spPr>
            <a:xfrm>
              <a:off x="726" y="-12671"/>
              <a:ext cx="4961759" cy="131286"/>
            </a:xfrm>
            <a:custGeom>
              <a:avLst/>
              <a:gdLst/>
              <a:ahLst/>
              <a:cxnLst/>
              <a:rect l="l" t="t" r="r" b="b"/>
              <a:pathLst>
                <a:path w="4961759" h="131286">
                  <a:moveTo>
                    <a:pt x="20547" y="0"/>
                  </a:moveTo>
                  <a:lnTo>
                    <a:pt x="4941211" y="0"/>
                  </a:lnTo>
                  <a:cubicBezTo>
                    <a:pt x="4946661" y="0"/>
                    <a:pt x="4951887" y="2165"/>
                    <a:pt x="4955741" y="6018"/>
                  </a:cubicBezTo>
                  <a:cubicBezTo>
                    <a:pt x="4959594" y="9872"/>
                    <a:pt x="4961759" y="15098"/>
                    <a:pt x="4961759" y="20547"/>
                  </a:cubicBezTo>
                  <a:lnTo>
                    <a:pt x="4961759" y="110738"/>
                  </a:lnTo>
                  <a:cubicBezTo>
                    <a:pt x="4961759" y="122086"/>
                    <a:pt x="4952559" y="131286"/>
                    <a:pt x="4941211" y="131286"/>
                  </a:cubicBezTo>
                  <a:lnTo>
                    <a:pt x="20547" y="131286"/>
                  </a:lnTo>
                  <a:cubicBezTo>
                    <a:pt x="15098" y="131286"/>
                    <a:pt x="9872" y="129121"/>
                    <a:pt x="6018" y="125268"/>
                  </a:cubicBezTo>
                  <a:cubicBezTo>
                    <a:pt x="2165" y="121414"/>
                    <a:pt x="0" y="116188"/>
                    <a:pt x="0" y="110738"/>
                  </a:cubicBezTo>
                  <a:lnTo>
                    <a:pt x="0" y="20547"/>
                  </a:lnTo>
                  <a:cubicBezTo>
                    <a:pt x="0" y="15098"/>
                    <a:pt x="2165" y="9872"/>
                    <a:pt x="6018" y="6018"/>
                  </a:cubicBezTo>
                  <a:cubicBezTo>
                    <a:pt x="9872" y="2165"/>
                    <a:pt x="15098" y="0"/>
                    <a:pt x="20547" y="0"/>
                  </a:cubicBezTo>
                  <a:close/>
                </a:path>
              </a:pathLst>
            </a:custGeom>
            <a:solidFill>
              <a:srgbClr val="FF7C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4961759" cy="178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Recomendações</a:t>
              </a:r>
              <a:r>
                <a:rPr lang="en-US" sz="1999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para o </a:t>
              </a:r>
              <a:r>
                <a:rPr lang="en-US" sz="1999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produto</a:t>
              </a:r>
              <a:endParaRPr lang="en-US" sz="1999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104775" y="8583175"/>
            <a:ext cx="4922997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Modularização por perfil de usuário</a:t>
            </a:r>
            <a:r>
              <a:rPr lang="en-US" sz="1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: Cada perfil acesse somente o que é relevante para sua tomada de decisão (ex: PM vê filtros por equipamento; liderança vê visão agregada com OKRs).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189247" y="8583175"/>
            <a:ext cx="2066296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Design deve ser responsivo e adaptado ao device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7417017" y="8583175"/>
            <a:ext cx="5285767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Painéis com alertas inteligentes e personalizáveis: </a:t>
            </a:r>
            <a:r>
              <a:rPr lang="en-US" sz="1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Possibilitar configuração de alertas por tipo de incidente, região, SLA violado, reincidência, etc. PMs e analistas são especialmente sensíveis a isso.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864259" y="8583175"/>
            <a:ext cx="5285767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Camadas de visualização: </a:t>
            </a:r>
          </a:p>
          <a:p>
            <a:pPr marL="388618" lvl="1" indent="-194309" algn="l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Para lideranças: visão macro e histórica, com poucos cliques.</a:t>
            </a:r>
          </a:p>
          <a:p>
            <a:pPr marL="388618" lvl="1" indent="-194309" algn="l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Para PMs e analistas: detalhamento técnico, drill-down, logs e filtros avançados.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6204358" y="2915573"/>
            <a:ext cx="385319" cy="504506"/>
            <a:chOff x="0" y="-158916"/>
            <a:chExt cx="513758" cy="67267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77" name="Group 77"/>
          <p:cNvGrpSpPr/>
          <p:nvPr/>
        </p:nvGrpSpPr>
        <p:grpSpPr>
          <a:xfrm>
            <a:off x="6204358" y="3681892"/>
            <a:ext cx="385319" cy="504506"/>
            <a:chOff x="0" y="-158916"/>
            <a:chExt cx="513758" cy="672674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79" name="Group 79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6204358" y="4441383"/>
            <a:ext cx="385319" cy="504506"/>
            <a:chOff x="0" y="-158916"/>
            <a:chExt cx="513758" cy="672674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4" name="Group 84"/>
            <p:cNvGrpSpPr/>
            <p:nvPr/>
          </p:nvGrpSpPr>
          <p:grpSpPr>
            <a:xfrm>
              <a:off x="40535" y="-158916"/>
              <a:ext cx="435229" cy="659028"/>
              <a:chOff x="0" y="-38100"/>
              <a:chExt cx="85971" cy="130178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5971" cy="85333"/>
              </a:xfrm>
              <a:prstGeom prst="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" name="TextBox 8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 flipV="1">
            <a:off x="556492" y="1674900"/>
            <a:ext cx="0" cy="781200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" name="Freeform 2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4775" y="632382"/>
            <a:ext cx="17873801" cy="1196842"/>
            <a:chOff x="0" y="-47625"/>
            <a:chExt cx="4707503" cy="315218"/>
          </a:xfrm>
        </p:grpSpPr>
        <p:sp>
          <p:nvSpPr>
            <p:cNvPr id="5" name="Freeform 5"/>
            <p:cNvSpPr/>
            <p:nvPr/>
          </p:nvSpPr>
          <p:spPr>
            <a:xfrm>
              <a:off x="0" y="-15623"/>
              <a:ext cx="4707503" cy="267593"/>
            </a:xfrm>
            <a:custGeom>
              <a:avLst/>
              <a:gdLst/>
              <a:ahLst/>
              <a:cxnLst/>
              <a:rect l="l" t="t" r="r" b="b"/>
              <a:pathLst>
                <a:path w="4707503" h="267593">
                  <a:moveTo>
                    <a:pt x="4331" y="0"/>
                  </a:moveTo>
                  <a:lnTo>
                    <a:pt x="4703171" y="0"/>
                  </a:lnTo>
                  <a:cubicBezTo>
                    <a:pt x="4705564" y="0"/>
                    <a:pt x="4707503" y="1939"/>
                    <a:pt x="4707503" y="4331"/>
                  </a:cubicBezTo>
                  <a:lnTo>
                    <a:pt x="4707503" y="263261"/>
                  </a:lnTo>
                  <a:cubicBezTo>
                    <a:pt x="4707503" y="265654"/>
                    <a:pt x="4705564" y="267593"/>
                    <a:pt x="4703171" y="267593"/>
                  </a:cubicBezTo>
                  <a:lnTo>
                    <a:pt x="4331" y="267593"/>
                  </a:lnTo>
                  <a:cubicBezTo>
                    <a:pt x="1939" y="267593"/>
                    <a:pt x="0" y="265654"/>
                    <a:pt x="0" y="263261"/>
                  </a:cubicBezTo>
                  <a:lnTo>
                    <a:pt x="0" y="4331"/>
                  </a:lnTo>
                  <a:cubicBezTo>
                    <a:pt x="0" y="1939"/>
                    <a:pt x="1939" y="0"/>
                    <a:pt x="4331" y="0"/>
                  </a:cubicBezTo>
                  <a:close/>
                </a:path>
              </a:pathLst>
            </a:custGeom>
            <a:solidFill>
              <a:srgbClr val="FF62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07503" cy="315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Transformar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a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gestão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físicas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do banco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em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uma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experiência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integrada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inteligente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colaborativa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—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conectando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operação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fornecedores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com dados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próximos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do tempo real,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garantindo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priorização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eficiente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resolução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ágil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falhas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críticas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para o </a:t>
              </a:r>
              <a:r>
                <a:rPr lang="en-US" sz="2100" b="1" dirty="0" err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negócio</a:t>
              </a:r>
              <a:r>
                <a:rPr lang="en-US" sz="2100" b="1" dirty="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 flipV="1">
            <a:off x="556492" y="2740650"/>
            <a:ext cx="272954" cy="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829446" y="1943524"/>
            <a:ext cx="17159290" cy="1782187"/>
            <a:chOff x="0" y="0"/>
            <a:chExt cx="4519319" cy="4693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6643" cy="419886"/>
            </a:xfrm>
            <a:custGeom>
              <a:avLst/>
              <a:gdLst/>
              <a:ahLst/>
              <a:cxnLst/>
              <a:rect l="l" t="t" r="r" b="b"/>
              <a:pathLst>
                <a:path w="4516643" h="419886">
                  <a:moveTo>
                    <a:pt x="4514" y="0"/>
                  </a:moveTo>
                  <a:lnTo>
                    <a:pt x="4512129" y="0"/>
                  </a:lnTo>
                  <a:cubicBezTo>
                    <a:pt x="4514622" y="0"/>
                    <a:pt x="4516643" y="2021"/>
                    <a:pt x="4516643" y="4514"/>
                  </a:cubicBezTo>
                  <a:lnTo>
                    <a:pt x="4516643" y="415371"/>
                  </a:lnTo>
                  <a:cubicBezTo>
                    <a:pt x="4516643" y="417864"/>
                    <a:pt x="4514622" y="419886"/>
                    <a:pt x="4512129" y="419886"/>
                  </a:cubicBezTo>
                  <a:lnTo>
                    <a:pt x="4514" y="419886"/>
                  </a:lnTo>
                  <a:cubicBezTo>
                    <a:pt x="2021" y="419886"/>
                    <a:pt x="0" y="417864"/>
                    <a:pt x="0" y="415371"/>
                  </a:cubicBezTo>
                  <a:lnTo>
                    <a:pt x="0" y="4514"/>
                  </a:lnTo>
                  <a:cubicBezTo>
                    <a:pt x="0" y="2021"/>
                    <a:pt x="2021" y="0"/>
                    <a:pt x="45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7C00"/>
              </a:soli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76" y="11397"/>
              <a:ext cx="4516643" cy="45798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Transformar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a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gestão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físicas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do banco”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Significa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Mudar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radicalmente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 forma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 banco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com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problemas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seus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canais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físicos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agências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ATMs, PAB/PAE), que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hoje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gerenciados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maneira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fragmentada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com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baixa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visibilidade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muita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dependência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processos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manuais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(e-mails,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reuniões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planilhas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).</a:t>
              </a:r>
            </a:p>
            <a:p>
              <a:pPr marL="690879" lvl="2" indent="-230293" algn="l">
                <a:lnSpc>
                  <a:spcPts val="2239"/>
                </a:lnSpc>
                <a:buFont typeface="Arial"/>
                <a:buChar char="⚬"/>
              </a:pP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Antes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Comunicação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via e-mail,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priorização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manual, dados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espalhados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marL="690879" lvl="2" indent="-230293" algn="l">
                <a:lnSpc>
                  <a:spcPts val="2239"/>
                </a:lnSpc>
                <a:buFont typeface="Arial"/>
                <a:buChar char="⚬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Depois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Plataforma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centralizada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com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dados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quase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tempo real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fluxo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claro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resolução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775" y="226630"/>
            <a:ext cx="16828434" cy="38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Visão do Produto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556492" y="4597726"/>
            <a:ext cx="272954" cy="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829446" y="3667212"/>
            <a:ext cx="17159290" cy="2035110"/>
            <a:chOff x="0" y="0"/>
            <a:chExt cx="4519319" cy="5359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16643" cy="490147"/>
            </a:xfrm>
            <a:custGeom>
              <a:avLst/>
              <a:gdLst/>
              <a:ahLst/>
              <a:cxnLst/>
              <a:rect l="l" t="t" r="r" b="b"/>
              <a:pathLst>
                <a:path w="4516643" h="490147">
                  <a:moveTo>
                    <a:pt x="4514" y="0"/>
                  </a:moveTo>
                  <a:lnTo>
                    <a:pt x="4512129" y="0"/>
                  </a:lnTo>
                  <a:cubicBezTo>
                    <a:pt x="4514622" y="0"/>
                    <a:pt x="4516643" y="2021"/>
                    <a:pt x="4516643" y="4514"/>
                  </a:cubicBezTo>
                  <a:lnTo>
                    <a:pt x="4516643" y="485633"/>
                  </a:lnTo>
                  <a:cubicBezTo>
                    <a:pt x="4516643" y="488126"/>
                    <a:pt x="4514622" y="490147"/>
                    <a:pt x="4512129" y="490147"/>
                  </a:cubicBezTo>
                  <a:lnTo>
                    <a:pt x="4514" y="490147"/>
                  </a:lnTo>
                  <a:cubicBezTo>
                    <a:pt x="2021" y="490147"/>
                    <a:pt x="0" y="488126"/>
                    <a:pt x="0" y="485633"/>
                  </a:cubicBezTo>
                  <a:lnTo>
                    <a:pt x="0" y="4514"/>
                  </a:lnTo>
                  <a:cubicBezTo>
                    <a:pt x="0" y="2021"/>
                    <a:pt x="2021" y="0"/>
                    <a:pt x="45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7C00"/>
              </a:soli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676" y="7749"/>
              <a:ext cx="4516643" cy="52824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em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uma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experiência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integrada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inteligente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colaborativa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”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Integrada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: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Unir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diferentes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fontes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Signus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Salesforce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 para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termos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AB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Infra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Segurança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um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só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lugar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— com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visões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agência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região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gerenciadora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/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status e SLA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Inteligente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: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utiliza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dos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modelos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automatizados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(ex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parâmetros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considerados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SLA do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tipo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ocorrência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criticidade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reincidência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 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traz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 conjunto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ocorrências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ordenadas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acordo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com as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priorizações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Colaborativa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: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Permite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que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operação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se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comuniquem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através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do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produto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eliminando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dependência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canais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paralelos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aumentando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velocidade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9446" y="5657675"/>
            <a:ext cx="17149130" cy="1492099"/>
            <a:chOff x="0" y="0"/>
            <a:chExt cx="4516643" cy="392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6643" cy="350093"/>
            </a:xfrm>
            <a:custGeom>
              <a:avLst/>
              <a:gdLst/>
              <a:ahLst/>
              <a:cxnLst/>
              <a:rect l="l" t="t" r="r" b="b"/>
              <a:pathLst>
                <a:path w="4516643" h="350093">
                  <a:moveTo>
                    <a:pt x="4514" y="0"/>
                  </a:moveTo>
                  <a:lnTo>
                    <a:pt x="4512129" y="0"/>
                  </a:lnTo>
                  <a:cubicBezTo>
                    <a:pt x="4514622" y="0"/>
                    <a:pt x="4516643" y="2021"/>
                    <a:pt x="4516643" y="4514"/>
                  </a:cubicBezTo>
                  <a:lnTo>
                    <a:pt x="4516643" y="345579"/>
                  </a:lnTo>
                  <a:cubicBezTo>
                    <a:pt x="4516643" y="348072"/>
                    <a:pt x="4514622" y="350093"/>
                    <a:pt x="4512129" y="350093"/>
                  </a:cubicBezTo>
                  <a:lnTo>
                    <a:pt x="4514" y="350093"/>
                  </a:lnTo>
                  <a:cubicBezTo>
                    <a:pt x="2021" y="350093"/>
                    <a:pt x="0" y="348072"/>
                    <a:pt x="0" y="345579"/>
                  </a:cubicBezTo>
                  <a:lnTo>
                    <a:pt x="0" y="4514"/>
                  </a:lnTo>
                  <a:cubicBezTo>
                    <a:pt x="0" y="2021"/>
                    <a:pt x="2021" y="0"/>
                    <a:pt x="45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7C00"/>
              </a:soli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88"/>
              <a:ext cx="4516643" cy="38819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conectando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operação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e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fornecedores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em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tempo real”</a:t>
              </a:r>
            </a:p>
            <a:p>
              <a:pPr marL="345439" lvl="1" indent="-172720" algn="l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Significa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: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Fornecedores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deixam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receber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e-mails para saber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onde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atuar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—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passam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a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consultar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diretamente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o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produto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onde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</a:t>
              </a:r>
            </a:p>
            <a:p>
              <a:pPr marL="690879" lvl="2" indent="-230293" algn="l">
                <a:lnSpc>
                  <a:spcPts val="2239"/>
                </a:lnSpc>
                <a:buFont typeface="Arial"/>
                <a:buChar char="⚬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Visualizam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já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priorizadas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pela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Interação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 a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operação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diretamente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plataforma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Acompanham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status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conforme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resoluções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feitas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*</a:t>
              </a:r>
            </a:p>
            <a:p>
              <a:pPr algn="l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⚠️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produto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substitui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necessidade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dos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fornecedores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atualizarem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Signus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/Salesforce com o status da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ocorrência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para fins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contabilização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sistêmica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9446" y="7116370"/>
            <a:ext cx="17149130" cy="1784632"/>
            <a:chOff x="0" y="0"/>
            <a:chExt cx="4516643" cy="4700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16643" cy="420355"/>
            </a:xfrm>
            <a:custGeom>
              <a:avLst/>
              <a:gdLst/>
              <a:ahLst/>
              <a:cxnLst/>
              <a:rect l="l" t="t" r="r" b="b"/>
              <a:pathLst>
                <a:path w="4516643" h="420355">
                  <a:moveTo>
                    <a:pt x="4514" y="0"/>
                  </a:moveTo>
                  <a:lnTo>
                    <a:pt x="4512129" y="0"/>
                  </a:lnTo>
                  <a:cubicBezTo>
                    <a:pt x="4514622" y="0"/>
                    <a:pt x="4516643" y="2021"/>
                    <a:pt x="4516643" y="4514"/>
                  </a:cubicBezTo>
                  <a:lnTo>
                    <a:pt x="4516643" y="415840"/>
                  </a:lnTo>
                  <a:cubicBezTo>
                    <a:pt x="4516643" y="418333"/>
                    <a:pt x="4514622" y="420355"/>
                    <a:pt x="4512129" y="420355"/>
                  </a:cubicBezTo>
                  <a:lnTo>
                    <a:pt x="4514" y="420355"/>
                  </a:lnTo>
                  <a:cubicBezTo>
                    <a:pt x="2021" y="420355"/>
                    <a:pt x="0" y="418333"/>
                    <a:pt x="0" y="415840"/>
                  </a:cubicBezTo>
                  <a:lnTo>
                    <a:pt x="0" y="4514"/>
                  </a:lnTo>
                  <a:cubicBezTo>
                    <a:pt x="0" y="2021"/>
                    <a:pt x="2021" y="0"/>
                    <a:pt x="45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7C00"/>
              </a:soli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572"/>
              <a:ext cx="4516643" cy="45845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garantindo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priorização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eficiente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”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Significa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lógica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prioridade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hoje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feita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manualmente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2x/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pela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 AA e AB) 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enviada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email para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fornecedor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individualmente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é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incorporada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produto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marL="690879" lvl="2" indent="-230293" algn="just">
                <a:lnSpc>
                  <a:spcPts val="2239"/>
                </a:lnSpc>
                <a:buFont typeface="Arial"/>
                <a:buChar char="⚬"/>
              </a:pP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As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prioridades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feitas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componentes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Correlação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(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Itaúmon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), Motor de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Priorização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(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Itaúmon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)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Resultado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O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já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inicia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sabendo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exatamente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o que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deve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priorizar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com base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dados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sistêmicos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regras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pré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-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definidas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E,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caso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precise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reavaliar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algo,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conta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com um canal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direto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e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rastreável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para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negociação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com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—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sem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depender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e-mails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paralelos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9446" y="9021234"/>
            <a:ext cx="17159290" cy="1168335"/>
            <a:chOff x="0" y="0"/>
            <a:chExt cx="4519319" cy="30771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16643" cy="264697"/>
            </a:xfrm>
            <a:custGeom>
              <a:avLst/>
              <a:gdLst/>
              <a:ahLst/>
              <a:cxnLst/>
              <a:rect l="l" t="t" r="r" b="b"/>
              <a:pathLst>
                <a:path w="4516643" h="264697">
                  <a:moveTo>
                    <a:pt x="4514" y="0"/>
                  </a:moveTo>
                  <a:lnTo>
                    <a:pt x="4512129" y="0"/>
                  </a:lnTo>
                  <a:cubicBezTo>
                    <a:pt x="4514622" y="0"/>
                    <a:pt x="4516643" y="2021"/>
                    <a:pt x="4516643" y="4514"/>
                  </a:cubicBezTo>
                  <a:lnTo>
                    <a:pt x="4516643" y="260182"/>
                  </a:lnTo>
                  <a:cubicBezTo>
                    <a:pt x="4516643" y="262675"/>
                    <a:pt x="4514622" y="264697"/>
                    <a:pt x="4512129" y="264697"/>
                  </a:cubicBezTo>
                  <a:lnTo>
                    <a:pt x="4514" y="264697"/>
                  </a:lnTo>
                  <a:cubicBezTo>
                    <a:pt x="2021" y="264697"/>
                    <a:pt x="0" y="262675"/>
                    <a:pt x="0" y="260182"/>
                  </a:cubicBezTo>
                  <a:lnTo>
                    <a:pt x="0" y="4514"/>
                  </a:lnTo>
                  <a:cubicBezTo>
                    <a:pt x="0" y="2021"/>
                    <a:pt x="2021" y="0"/>
                    <a:pt x="45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7C00"/>
              </a:soli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676" y="4913"/>
              <a:ext cx="4516643" cy="30279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379"/>
                </a:lnSpc>
              </a:pP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“e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resolução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ágil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falhas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críticas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para o </a:t>
              </a:r>
              <a:r>
                <a:rPr lang="en-US" sz="16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negócio</a:t>
              </a:r>
              <a:r>
                <a:rPr lang="en-US" sz="16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.”</a:t>
              </a:r>
            </a:p>
            <a:p>
              <a:pPr marL="345439" lvl="1" indent="-172720" algn="just">
                <a:lnSpc>
                  <a:spcPts val="2239"/>
                </a:lnSpc>
                <a:buFont typeface="Arial"/>
                <a:buChar char="•"/>
              </a:pP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Significa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 A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operação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pode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visualizar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filtrar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as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ocorrências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por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agência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região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fornecedor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tipo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de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problema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SLA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vencido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</a:t>
              </a:r>
              <a:r>
                <a:rPr lang="en-US" sz="1599" b="1" dirty="0" err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reincidência</a:t>
              </a:r>
              <a:r>
                <a:rPr lang="en-US" sz="1599" b="1" dirty="0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, aging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entre outros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indicadores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1599" dirty="0" err="1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operacionais</a:t>
              </a:r>
              <a:r>
                <a:rPr lang="en-US" sz="1599" dirty="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 flipH="1">
            <a:off x="556492" y="6322304"/>
            <a:ext cx="272954" cy="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7" name="AutoShape 27"/>
          <p:cNvSpPr/>
          <p:nvPr/>
        </p:nvSpPr>
        <p:spPr>
          <a:xfrm flipH="1">
            <a:off x="556492" y="8004084"/>
            <a:ext cx="272954" cy="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8" name="AutoShape 28"/>
          <p:cNvSpPr/>
          <p:nvPr/>
        </p:nvSpPr>
        <p:spPr>
          <a:xfrm flipH="1">
            <a:off x="556492" y="9494555"/>
            <a:ext cx="272954" cy="0"/>
          </a:xfrm>
          <a:prstGeom prst="line">
            <a:avLst/>
          </a:prstGeom>
          <a:ln w="19050" cap="flat">
            <a:solidFill>
              <a:srgbClr val="FF7C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9" name="Group 29"/>
          <p:cNvGrpSpPr/>
          <p:nvPr/>
        </p:nvGrpSpPr>
        <p:grpSpPr>
          <a:xfrm>
            <a:off x="1028700" y="2052054"/>
            <a:ext cx="272046" cy="272046"/>
            <a:chOff x="0" y="0"/>
            <a:chExt cx="362729" cy="3627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62729" cy="362729"/>
            </a:xfrm>
            <a:custGeom>
              <a:avLst/>
              <a:gdLst/>
              <a:ahLst/>
              <a:cxnLst/>
              <a:rect l="l" t="t" r="r" b="b"/>
              <a:pathLst>
                <a:path w="362729" h="362729">
                  <a:moveTo>
                    <a:pt x="0" y="0"/>
                  </a:moveTo>
                  <a:lnTo>
                    <a:pt x="362729" y="0"/>
                  </a:lnTo>
                  <a:lnTo>
                    <a:pt x="362729" y="362729"/>
                  </a:lnTo>
                  <a:lnTo>
                    <a:pt x="0" y="3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28993" y="45909"/>
              <a:ext cx="304744" cy="278587"/>
              <a:chOff x="0" y="0"/>
              <a:chExt cx="120541" cy="1101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028700" y="3779301"/>
            <a:ext cx="272046" cy="272046"/>
            <a:chOff x="0" y="0"/>
            <a:chExt cx="362729" cy="36272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62729" cy="362729"/>
            </a:xfrm>
            <a:custGeom>
              <a:avLst/>
              <a:gdLst/>
              <a:ahLst/>
              <a:cxnLst/>
              <a:rect l="l" t="t" r="r" b="b"/>
              <a:pathLst>
                <a:path w="362729" h="362729">
                  <a:moveTo>
                    <a:pt x="0" y="0"/>
                  </a:moveTo>
                  <a:lnTo>
                    <a:pt x="362729" y="0"/>
                  </a:lnTo>
                  <a:lnTo>
                    <a:pt x="362729" y="362729"/>
                  </a:lnTo>
                  <a:lnTo>
                    <a:pt x="0" y="3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28993" y="45909"/>
              <a:ext cx="304744" cy="278587"/>
              <a:chOff x="0" y="0"/>
              <a:chExt cx="120541" cy="11019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1028700" y="5748669"/>
            <a:ext cx="272046" cy="272046"/>
            <a:chOff x="0" y="0"/>
            <a:chExt cx="362729" cy="36272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62729" cy="362729"/>
            </a:xfrm>
            <a:custGeom>
              <a:avLst/>
              <a:gdLst/>
              <a:ahLst/>
              <a:cxnLst/>
              <a:rect l="l" t="t" r="r" b="b"/>
              <a:pathLst>
                <a:path w="362729" h="362729">
                  <a:moveTo>
                    <a:pt x="0" y="0"/>
                  </a:moveTo>
                  <a:lnTo>
                    <a:pt x="362729" y="0"/>
                  </a:lnTo>
                  <a:lnTo>
                    <a:pt x="362729" y="362729"/>
                  </a:lnTo>
                  <a:lnTo>
                    <a:pt x="0" y="3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28993" y="45909"/>
              <a:ext cx="304744" cy="278587"/>
              <a:chOff x="0" y="0"/>
              <a:chExt cx="120541" cy="11019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44" name="Group 44"/>
          <p:cNvGrpSpPr/>
          <p:nvPr/>
        </p:nvGrpSpPr>
        <p:grpSpPr>
          <a:xfrm>
            <a:off x="1028700" y="7225059"/>
            <a:ext cx="272046" cy="272046"/>
            <a:chOff x="0" y="0"/>
            <a:chExt cx="362729" cy="36272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62729" cy="362729"/>
            </a:xfrm>
            <a:custGeom>
              <a:avLst/>
              <a:gdLst/>
              <a:ahLst/>
              <a:cxnLst/>
              <a:rect l="l" t="t" r="r" b="b"/>
              <a:pathLst>
                <a:path w="362729" h="362729">
                  <a:moveTo>
                    <a:pt x="0" y="0"/>
                  </a:moveTo>
                  <a:lnTo>
                    <a:pt x="362729" y="0"/>
                  </a:lnTo>
                  <a:lnTo>
                    <a:pt x="362729" y="362729"/>
                  </a:lnTo>
                  <a:lnTo>
                    <a:pt x="0" y="3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28993" y="45909"/>
              <a:ext cx="304744" cy="278587"/>
              <a:chOff x="0" y="0"/>
              <a:chExt cx="120541" cy="11019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1028700" y="9122277"/>
            <a:ext cx="272046" cy="272046"/>
            <a:chOff x="0" y="0"/>
            <a:chExt cx="362729" cy="36272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62729" cy="362729"/>
            </a:xfrm>
            <a:custGeom>
              <a:avLst/>
              <a:gdLst/>
              <a:ahLst/>
              <a:cxnLst/>
              <a:rect l="l" t="t" r="r" b="b"/>
              <a:pathLst>
                <a:path w="362729" h="362729">
                  <a:moveTo>
                    <a:pt x="0" y="0"/>
                  </a:moveTo>
                  <a:lnTo>
                    <a:pt x="362729" y="0"/>
                  </a:lnTo>
                  <a:lnTo>
                    <a:pt x="362729" y="362729"/>
                  </a:lnTo>
                  <a:lnTo>
                    <a:pt x="0" y="3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28993" y="45909"/>
              <a:ext cx="304744" cy="278587"/>
              <a:chOff x="0" y="0"/>
              <a:chExt cx="120541" cy="110194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200">
                <a:alpha val="100000"/>
              </a:srgbClr>
            </a:gs>
            <a:gs pos="100000">
              <a:srgbClr val="FF7C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2619" y="0"/>
            <a:ext cx="7608803" cy="10287000"/>
            <a:chOff x="0" y="0"/>
            <a:chExt cx="20039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7C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3484" y="0"/>
            <a:ext cx="7608803" cy="10287000"/>
            <a:chOff x="0" y="0"/>
            <a:chExt cx="200396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950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1891" y="0"/>
            <a:ext cx="7608803" cy="10287000"/>
            <a:chOff x="0" y="0"/>
            <a:chExt cx="200396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A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6589" y="3588389"/>
            <a:ext cx="6762678" cy="80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4499" b="1" spc="-4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Pilares do Produto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25411" y="79438"/>
            <a:ext cx="949262" cy="949262"/>
          </a:xfrm>
          <a:custGeom>
            <a:avLst/>
            <a:gdLst/>
            <a:ahLst/>
            <a:cxnLst/>
            <a:rect l="l" t="t" r="r" b="b"/>
            <a:pathLst>
              <a:path w="949262" h="949262">
                <a:moveTo>
                  <a:pt x="0" y="0"/>
                </a:moveTo>
                <a:lnTo>
                  <a:pt x="949263" y="0"/>
                </a:lnTo>
                <a:lnTo>
                  <a:pt x="949263" y="949262"/>
                </a:lnTo>
                <a:lnTo>
                  <a:pt x="0" y="94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13392" y="180448"/>
            <a:ext cx="744767" cy="747241"/>
          </a:xfrm>
          <a:custGeom>
            <a:avLst/>
            <a:gdLst/>
            <a:ahLst/>
            <a:cxnLst/>
            <a:rect l="l" t="t" r="r" b="b"/>
            <a:pathLst>
              <a:path w="744767" h="747241">
                <a:moveTo>
                  <a:pt x="0" y="0"/>
                </a:moveTo>
                <a:lnTo>
                  <a:pt x="744766" y="0"/>
                </a:lnTo>
                <a:lnTo>
                  <a:pt x="744766" y="747241"/>
                </a:lnTo>
                <a:lnTo>
                  <a:pt x="0" y="74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7659" y="129943"/>
            <a:ext cx="848252" cy="848252"/>
          </a:xfrm>
          <a:custGeom>
            <a:avLst/>
            <a:gdLst/>
            <a:ahLst/>
            <a:cxnLst/>
            <a:rect l="l" t="t" r="r" b="b"/>
            <a:pathLst>
              <a:path w="848252" h="848252">
                <a:moveTo>
                  <a:pt x="0" y="0"/>
                </a:moveTo>
                <a:lnTo>
                  <a:pt x="848252" y="0"/>
                </a:lnTo>
                <a:lnTo>
                  <a:pt x="848252" y="848252"/>
                </a:lnTo>
                <a:lnTo>
                  <a:pt x="0" y="8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H="1">
            <a:off x="4661367" y="2949296"/>
            <a:ext cx="850111" cy="0"/>
          </a:xfrm>
          <a:prstGeom prst="line">
            <a:avLst/>
          </a:prstGeom>
          <a:ln w="3810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89842" y="542704"/>
            <a:ext cx="9258300" cy="925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488829" y="3388785"/>
            <a:ext cx="4060326" cy="3508988"/>
            <a:chOff x="0" y="0"/>
            <a:chExt cx="808249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8250" cy="698500"/>
            </a:xfrm>
            <a:custGeom>
              <a:avLst/>
              <a:gdLst/>
              <a:ahLst/>
              <a:cxnLst/>
              <a:rect l="l" t="t" r="r" b="b"/>
              <a:pathLst>
                <a:path w="808250" h="698500">
                  <a:moveTo>
                    <a:pt x="808250" y="349250"/>
                  </a:moveTo>
                  <a:lnTo>
                    <a:pt x="60505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5050" y="0"/>
                  </a:lnTo>
                  <a:lnTo>
                    <a:pt x="808250" y="349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7964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75042" y="2907550"/>
            <a:ext cx="962469" cy="9624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543416" y="2491321"/>
            <a:ext cx="195115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Interface para terceiros (fornecedores)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69263" y="6679499"/>
            <a:ext cx="1433034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Visões analíticas</a:t>
            </a:r>
          </a:p>
        </p:txBody>
      </p:sp>
      <p:sp>
        <p:nvSpPr>
          <p:cNvPr id="14" name="Freeform 14"/>
          <p:cNvSpPr/>
          <p:nvPr/>
        </p:nvSpPr>
        <p:spPr>
          <a:xfrm rot="-3600000">
            <a:off x="9238460" y="2507117"/>
            <a:ext cx="1808909" cy="338361"/>
          </a:xfrm>
          <a:custGeom>
            <a:avLst/>
            <a:gdLst/>
            <a:ahLst/>
            <a:cxnLst/>
            <a:rect l="l" t="t" r="r" b="b"/>
            <a:pathLst>
              <a:path w="1808909" h="338361">
                <a:moveTo>
                  <a:pt x="0" y="0"/>
                </a:moveTo>
                <a:lnTo>
                  <a:pt x="1808909" y="0"/>
                </a:lnTo>
                <a:lnTo>
                  <a:pt x="1808909" y="338361"/>
                </a:lnTo>
                <a:lnTo>
                  <a:pt x="0" y="33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07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3600000">
            <a:off x="8946348" y="7612813"/>
            <a:ext cx="1808909" cy="338361"/>
          </a:xfrm>
          <a:custGeom>
            <a:avLst/>
            <a:gdLst/>
            <a:ahLst/>
            <a:cxnLst/>
            <a:rect l="l" t="t" r="r" b="b"/>
            <a:pathLst>
              <a:path w="1808909" h="338361">
                <a:moveTo>
                  <a:pt x="0" y="0"/>
                </a:moveTo>
                <a:lnTo>
                  <a:pt x="1808910" y="0"/>
                </a:lnTo>
                <a:lnTo>
                  <a:pt x="1808910" y="338361"/>
                </a:lnTo>
                <a:lnTo>
                  <a:pt x="0" y="33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07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7200000">
            <a:off x="5998839" y="7434684"/>
            <a:ext cx="1808909" cy="338361"/>
          </a:xfrm>
          <a:custGeom>
            <a:avLst/>
            <a:gdLst/>
            <a:ahLst/>
            <a:cxnLst/>
            <a:rect l="l" t="t" r="r" b="b"/>
            <a:pathLst>
              <a:path w="1808909" h="338361">
                <a:moveTo>
                  <a:pt x="0" y="0"/>
                </a:moveTo>
                <a:lnTo>
                  <a:pt x="1808909" y="0"/>
                </a:lnTo>
                <a:lnTo>
                  <a:pt x="1808909" y="338362"/>
                </a:lnTo>
                <a:lnTo>
                  <a:pt x="0" y="338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07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rot="-10800000">
            <a:off x="4679920" y="4802648"/>
            <a:ext cx="1808909" cy="338361"/>
          </a:xfrm>
          <a:custGeom>
            <a:avLst/>
            <a:gdLst/>
            <a:ahLst/>
            <a:cxnLst/>
            <a:rect l="l" t="t" r="r" b="b"/>
            <a:pathLst>
              <a:path w="1808909" h="338361">
                <a:moveTo>
                  <a:pt x="0" y="0"/>
                </a:moveTo>
                <a:lnTo>
                  <a:pt x="1808909" y="0"/>
                </a:lnTo>
                <a:lnTo>
                  <a:pt x="1808909" y="338361"/>
                </a:lnTo>
                <a:lnTo>
                  <a:pt x="0" y="33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07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-7200000">
            <a:off x="6295363" y="2351733"/>
            <a:ext cx="1808909" cy="338361"/>
          </a:xfrm>
          <a:custGeom>
            <a:avLst/>
            <a:gdLst/>
            <a:ahLst/>
            <a:cxnLst/>
            <a:rect l="l" t="t" r="r" b="b"/>
            <a:pathLst>
              <a:path w="1808909" h="338361">
                <a:moveTo>
                  <a:pt x="0" y="0"/>
                </a:moveTo>
                <a:lnTo>
                  <a:pt x="1808909" y="0"/>
                </a:lnTo>
                <a:lnTo>
                  <a:pt x="1808909" y="338361"/>
                </a:lnTo>
                <a:lnTo>
                  <a:pt x="0" y="33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0783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333375" y="2409197"/>
            <a:ext cx="4051767" cy="1790573"/>
            <a:chOff x="0" y="0"/>
            <a:chExt cx="714730" cy="3158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4730" cy="315856"/>
            </a:xfrm>
            <a:custGeom>
              <a:avLst/>
              <a:gdLst/>
              <a:ahLst/>
              <a:cxnLst/>
              <a:rect l="l" t="t" r="r" b="b"/>
              <a:pathLst>
                <a:path w="714730" h="315856">
                  <a:moveTo>
                    <a:pt x="19108" y="0"/>
                  </a:moveTo>
                  <a:lnTo>
                    <a:pt x="695622" y="0"/>
                  </a:lnTo>
                  <a:cubicBezTo>
                    <a:pt x="706175" y="0"/>
                    <a:pt x="714730" y="8555"/>
                    <a:pt x="714730" y="19108"/>
                  </a:cubicBezTo>
                  <a:lnTo>
                    <a:pt x="714730" y="296749"/>
                  </a:lnTo>
                  <a:cubicBezTo>
                    <a:pt x="714730" y="307301"/>
                    <a:pt x="706175" y="315856"/>
                    <a:pt x="695622" y="315856"/>
                  </a:cubicBezTo>
                  <a:lnTo>
                    <a:pt x="19108" y="315856"/>
                  </a:lnTo>
                  <a:cubicBezTo>
                    <a:pt x="8555" y="315856"/>
                    <a:pt x="0" y="307301"/>
                    <a:pt x="0" y="296749"/>
                  </a:cubicBezTo>
                  <a:lnTo>
                    <a:pt x="0" y="19108"/>
                  </a:lnTo>
                  <a:cubicBezTo>
                    <a:pt x="0" y="8555"/>
                    <a:pt x="8555" y="0"/>
                    <a:pt x="1910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14730" cy="363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4506823" y="2845442"/>
            <a:ext cx="235588" cy="23558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76617" y="1047750"/>
            <a:ext cx="5601959" cy="1851241"/>
            <a:chOff x="0" y="0"/>
            <a:chExt cx="988183" cy="3265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88183" cy="326558"/>
            </a:xfrm>
            <a:custGeom>
              <a:avLst/>
              <a:gdLst/>
              <a:ahLst/>
              <a:cxnLst/>
              <a:rect l="l" t="t" r="r" b="b"/>
              <a:pathLst>
                <a:path w="988183" h="326558">
                  <a:moveTo>
                    <a:pt x="13820" y="0"/>
                  </a:moveTo>
                  <a:lnTo>
                    <a:pt x="974363" y="0"/>
                  </a:lnTo>
                  <a:cubicBezTo>
                    <a:pt x="978028" y="0"/>
                    <a:pt x="981543" y="1456"/>
                    <a:pt x="984135" y="4048"/>
                  </a:cubicBezTo>
                  <a:cubicBezTo>
                    <a:pt x="986727" y="6640"/>
                    <a:pt x="988183" y="10155"/>
                    <a:pt x="988183" y="13820"/>
                  </a:cubicBezTo>
                  <a:lnTo>
                    <a:pt x="988183" y="312738"/>
                  </a:lnTo>
                  <a:cubicBezTo>
                    <a:pt x="988183" y="316403"/>
                    <a:pt x="986727" y="319918"/>
                    <a:pt x="984135" y="322510"/>
                  </a:cubicBezTo>
                  <a:cubicBezTo>
                    <a:pt x="981543" y="325102"/>
                    <a:pt x="978028" y="326558"/>
                    <a:pt x="974363" y="326558"/>
                  </a:cubicBezTo>
                  <a:lnTo>
                    <a:pt x="13820" y="326558"/>
                  </a:lnTo>
                  <a:cubicBezTo>
                    <a:pt x="10155" y="326558"/>
                    <a:pt x="6640" y="325102"/>
                    <a:pt x="4048" y="322510"/>
                  </a:cubicBezTo>
                  <a:cubicBezTo>
                    <a:pt x="1456" y="319918"/>
                    <a:pt x="0" y="316403"/>
                    <a:pt x="0" y="312738"/>
                  </a:cubicBezTo>
                  <a:lnTo>
                    <a:pt x="0" y="13820"/>
                  </a:lnTo>
                  <a:cubicBezTo>
                    <a:pt x="0" y="10155"/>
                    <a:pt x="1456" y="6640"/>
                    <a:pt x="4048" y="4048"/>
                  </a:cubicBezTo>
                  <a:cubicBezTo>
                    <a:pt x="6640" y="1456"/>
                    <a:pt x="10155" y="0"/>
                    <a:pt x="1382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988183" cy="37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9622347" y="1465526"/>
            <a:ext cx="2504024" cy="0"/>
          </a:xfrm>
          <a:prstGeom prst="line">
            <a:avLst/>
          </a:prstGeom>
          <a:ln w="38100" cap="rnd">
            <a:solidFill>
              <a:srgbClr val="FFBE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29" name="Group 29"/>
          <p:cNvGrpSpPr/>
          <p:nvPr/>
        </p:nvGrpSpPr>
        <p:grpSpPr>
          <a:xfrm rot="-10800000">
            <a:off x="12008576" y="1347732"/>
            <a:ext cx="235588" cy="23558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E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26977" y="3508591"/>
            <a:ext cx="4919019" cy="2163091"/>
            <a:chOff x="0" y="0"/>
            <a:chExt cx="867713" cy="3815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67713" cy="381568"/>
            </a:xfrm>
            <a:custGeom>
              <a:avLst/>
              <a:gdLst/>
              <a:ahLst/>
              <a:cxnLst/>
              <a:rect l="l" t="t" r="r" b="b"/>
              <a:pathLst>
                <a:path w="867713" h="381568">
                  <a:moveTo>
                    <a:pt x="15739" y="0"/>
                  </a:moveTo>
                  <a:lnTo>
                    <a:pt x="851974" y="0"/>
                  </a:lnTo>
                  <a:cubicBezTo>
                    <a:pt x="860666" y="0"/>
                    <a:pt x="867713" y="7046"/>
                    <a:pt x="867713" y="15739"/>
                  </a:cubicBezTo>
                  <a:lnTo>
                    <a:pt x="867713" y="365829"/>
                  </a:lnTo>
                  <a:cubicBezTo>
                    <a:pt x="867713" y="374522"/>
                    <a:pt x="860666" y="381568"/>
                    <a:pt x="851974" y="381568"/>
                  </a:cubicBezTo>
                  <a:lnTo>
                    <a:pt x="15739" y="381568"/>
                  </a:lnTo>
                  <a:cubicBezTo>
                    <a:pt x="7046" y="381568"/>
                    <a:pt x="0" y="374522"/>
                    <a:pt x="0" y="365829"/>
                  </a:cubicBezTo>
                  <a:lnTo>
                    <a:pt x="0" y="15739"/>
                  </a:lnTo>
                  <a:cubicBezTo>
                    <a:pt x="0" y="7046"/>
                    <a:pt x="7046" y="0"/>
                    <a:pt x="1573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67713" cy="429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H="1">
            <a:off x="12018101" y="4067994"/>
            <a:ext cx="886306" cy="0"/>
          </a:xfrm>
          <a:prstGeom prst="line">
            <a:avLst/>
          </a:prstGeom>
          <a:ln w="3810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6" name="Group 36"/>
          <p:cNvGrpSpPr/>
          <p:nvPr/>
        </p:nvGrpSpPr>
        <p:grpSpPr>
          <a:xfrm rot="-10800000">
            <a:off x="12767564" y="3952289"/>
            <a:ext cx="235588" cy="235588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5740966" y="3067090"/>
            <a:ext cx="554060" cy="627830"/>
          </a:xfrm>
          <a:custGeom>
            <a:avLst/>
            <a:gdLst/>
            <a:ahLst/>
            <a:cxnLst/>
            <a:rect l="l" t="t" r="r" b="b"/>
            <a:pathLst>
              <a:path w="554060" h="627830">
                <a:moveTo>
                  <a:pt x="0" y="0"/>
                </a:moveTo>
                <a:lnTo>
                  <a:pt x="554060" y="0"/>
                </a:lnTo>
                <a:lnTo>
                  <a:pt x="554060" y="627830"/>
                </a:lnTo>
                <a:lnTo>
                  <a:pt x="0" y="627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0" name="Group 40"/>
          <p:cNvGrpSpPr/>
          <p:nvPr/>
        </p:nvGrpSpPr>
        <p:grpSpPr>
          <a:xfrm>
            <a:off x="8037758" y="1443126"/>
            <a:ext cx="962469" cy="96246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33273" y="2823249"/>
            <a:ext cx="962469" cy="96246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8164436" y="1550427"/>
            <a:ext cx="709113" cy="638202"/>
          </a:xfrm>
          <a:custGeom>
            <a:avLst/>
            <a:gdLst/>
            <a:ahLst/>
            <a:cxnLst/>
            <a:rect l="l" t="t" r="r" b="b"/>
            <a:pathLst>
              <a:path w="709113" h="638202">
                <a:moveTo>
                  <a:pt x="0" y="0"/>
                </a:moveTo>
                <a:lnTo>
                  <a:pt x="709113" y="0"/>
                </a:lnTo>
                <a:lnTo>
                  <a:pt x="709113" y="638202"/>
                </a:lnTo>
                <a:lnTo>
                  <a:pt x="0" y="638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7" name="Group 47"/>
          <p:cNvGrpSpPr/>
          <p:nvPr/>
        </p:nvGrpSpPr>
        <p:grpSpPr>
          <a:xfrm>
            <a:off x="10503087" y="3047114"/>
            <a:ext cx="822843" cy="487535"/>
            <a:chOff x="0" y="0"/>
            <a:chExt cx="1097124" cy="65004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97124" cy="650046"/>
            </a:xfrm>
            <a:custGeom>
              <a:avLst/>
              <a:gdLst/>
              <a:ahLst/>
              <a:cxnLst/>
              <a:rect l="l" t="t" r="r" b="b"/>
              <a:pathLst>
                <a:path w="1097124" h="650046">
                  <a:moveTo>
                    <a:pt x="0" y="0"/>
                  </a:moveTo>
                  <a:lnTo>
                    <a:pt x="1097124" y="0"/>
                  </a:lnTo>
                  <a:lnTo>
                    <a:pt x="1097124" y="650046"/>
                  </a:lnTo>
                  <a:lnTo>
                    <a:pt x="0" y="650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612960" y="436164"/>
              <a:ext cx="86060" cy="86060"/>
            </a:xfrm>
            <a:custGeom>
              <a:avLst/>
              <a:gdLst/>
              <a:ahLst/>
              <a:cxnLst/>
              <a:rect l="l" t="t" r="r" b="b"/>
              <a:pathLst>
                <a:path w="86060" h="86060">
                  <a:moveTo>
                    <a:pt x="0" y="0"/>
                  </a:moveTo>
                  <a:lnTo>
                    <a:pt x="86061" y="0"/>
                  </a:lnTo>
                  <a:lnTo>
                    <a:pt x="86061" y="86060"/>
                  </a:lnTo>
                  <a:lnTo>
                    <a:pt x="0" y="8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912693" y="350127"/>
              <a:ext cx="86060" cy="86060"/>
            </a:xfrm>
            <a:custGeom>
              <a:avLst/>
              <a:gdLst/>
              <a:ahLst/>
              <a:cxnLst/>
              <a:rect l="l" t="t" r="r" b="b"/>
              <a:pathLst>
                <a:path w="86060" h="86060">
                  <a:moveTo>
                    <a:pt x="0" y="0"/>
                  </a:moveTo>
                  <a:lnTo>
                    <a:pt x="86060" y="0"/>
                  </a:lnTo>
                  <a:lnTo>
                    <a:pt x="86060" y="86060"/>
                  </a:lnTo>
                  <a:lnTo>
                    <a:pt x="0" y="8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03262" y="342362"/>
              <a:ext cx="86060" cy="86060"/>
            </a:xfrm>
            <a:custGeom>
              <a:avLst/>
              <a:gdLst/>
              <a:ahLst/>
              <a:cxnLst/>
              <a:rect l="l" t="t" r="r" b="b"/>
              <a:pathLst>
                <a:path w="86060" h="86060">
                  <a:moveTo>
                    <a:pt x="0" y="0"/>
                  </a:moveTo>
                  <a:lnTo>
                    <a:pt x="86060" y="0"/>
                  </a:lnTo>
                  <a:lnTo>
                    <a:pt x="86060" y="86060"/>
                  </a:lnTo>
                  <a:lnTo>
                    <a:pt x="0" y="86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74155" y="5379797"/>
            <a:ext cx="3718238" cy="1415267"/>
            <a:chOff x="0" y="0"/>
            <a:chExt cx="655895" cy="24965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55895" cy="249652"/>
            </a:xfrm>
            <a:custGeom>
              <a:avLst/>
              <a:gdLst/>
              <a:ahLst/>
              <a:cxnLst/>
              <a:rect l="l" t="t" r="r" b="b"/>
              <a:pathLst>
                <a:path w="655895" h="249652">
                  <a:moveTo>
                    <a:pt x="20821" y="0"/>
                  </a:moveTo>
                  <a:lnTo>
                    <a:pt x="635074" y="0"/>
                  </a:lnTo>
                  <a:cubicBezTo>
                    <a:pt x="640596" y="0"/>
                    <a:pt x="645892" y="2194"/>
                    <a:pt x="649797" y="6098"/>
                  </a:cubicBezTo>
                  <a:cubicBezTo>
                    <a:pt x="653702" y="10003"/>
                    <a:pt x="655895" y="15299"/>
                    <a:pt x="655895" y="20821"/>
                  </a:cubicBezTo>
                  <a:lnTo>
                    <a:pt x="655895" y="228831"/>
                  </a:lnTo>
                  <a:cubicBezTo>
                    <a:pt x="655895" y="234353"/>
                    <a:pt x="653702" y="239649"/>
                    <a:pt x="649797" y="243554"/>
                  </a:cubicBezTo>
                  <a:cubicBezTo>
                    <a:pt x="645892" y="247459"/>
                    <a:pt x="640596" y="249652"/>
                    <a:pt x="635074" y="249652"/>
                  </a:cubicBezTo>
                  <a:lnTo>
                    <a:pt x="20821" y="249652"/>
                  </a:lnTo>
                  <a:cubicBezTo>
                    <a:pt x="15299" y="249652"/>
                    <a:pt x="10003" y="247459"/>
                    <a:pt x="6098" y="243554"/>
                  </a:cubicBezTo>
                  <a:cubicBezTo>
                    <a:pt x="2194" y="239649"/>
                    <a:pt x="0" y="234353"/>
                    <a:pt x="0" y="228831"/>
                  </a:cubicBezTo>
                  <a:lnTo>
                    <a:pt x="0" y="20821"/>
                  </a:lnTo>
                  <a:cubicBezTo>
                    <a:pt x="0" y="15299"/>
                    <a:pt x="2194" y="10003"/>
                    <a:pt x="6098" y="6098"/>
                  </a:cubicBezTo>
                  <a:cubicBezTo>
                    <a:pt x="10003" y="2194"/>
                    <a:pt x="15299" y="0"/>
                    <a:pt x="2082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655895" cy="297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46066" y="7760362"/>
            <a:ext cx="4051767" cy="1810535"/>
            <a:chOff x="0" y="0"/>
            <a:chExt cx="714730" cy="31937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714730" cy="319378"/>
            </a:xfrm>
            <a:custGeom>
              <a:avLst/>
              <a:gdLst/>
              <a:ahLst/>
              <a:cxnLst/>
              <a:rect l="l" t="t" r="r" b="b"/>
              <a:pathLst>
                <a:path w="714730" h="319378">
                  <a:moveTo>
                    <a:pt x="19108" y="0"/>
                  </a:moveTo>
                  <a:lnTo>
                    <a:pt x="695622" y="0"/>
                  </a:lnTo>
                  <a:cubicBezTo>
                    <a:pt x="706175" y="0"/>
                    <a:pt x="714730" y="8555"/>
                    <a:pt x="714730" y="19108"/>
                  </a:cubicBezTo>
                  <a:lnTo>
                    <a:pt x="714730" y="300270"/>
                  </a:lnTo>
                  <a:cubicBezTo>
                    <a:pt x="714730" y="310823"/>
                    <a:pt x="706175" y="319378"/>
                    <a:pt x="695622" y="319378"/>
                  </a:cubicBezTo>
                  <a:lnTo>
                    <a:pt x="19108" y="319378"/>
                  </a:lnTo>
                  <a:cubicBezTo>
                    <a:pt x="8555" y="319378"/>
                    <a:pt x="0" y="310823"/>
                    <a:pt x="0" y="300270"/>
                  </a:cubicBezTo>
                  <a:lnTo>
                    <a:pt x="0" y="19108"/>
                  </a:lnTo>
                  <a:cubicBezTo>
                    <a:pt x="0" y="8555"/>
                    <a:pt x="8555" y="0"/>
                    <a:pt x="1910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714730" cy="367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8" name="AutoShape 58"/>
          <p:cNvSpPr/>
          <p:nvPr/>
        </p:nvSpPr>
        <p:spPr>
          <a:xfrm flipH="1">
            <a:off x="4060336" y="6082372"/>
            <a:ext cx="892973" cy="0"/>
          </a:xfrm>
          <a:prstGeom prst="line">
            <a:avLst/>
          </a:prstGeom>
          <a:ln w="3810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59" name="Group 59"/>
          <p:cNvGrpSpPr/>
          <p:nvPr/>
        </p:nvGrpSpPr>
        <p:grpSpPr>
          <a:xfrm rot="-10800000">
            <a:off x="3952067" y="5955053"/>
            <a:ext cx="235588" cy="235588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sp>
        <p:nvSpPr>
          <p:cNvPr id="62" name="AutoShape 62"/>
          <p:cNvSpPr/>
          <p:nvPr/>
        </p:nvSpPr>
        <p:spPr>
          <a:xfrm flipH="1">
            <a:off x="5191852" y="8785678"/>
            <a:ext cx="2072286" cy="0"/>
          </a:xfrm>
          <a:prstGeom prst="line">
            <a:avLst/>
          </a:prstGeom>
          <a:ln w="3810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3" name="Group 63"/>
          <p:cNvGrpSpPr/>
          <p:nvPr/>
        </p:nvGrpSpPr>
        <p:grpSpPr>
          <a:xfrm rot="-10800000">
            <a:off x="5074058" y="8649865"/>
            <a:ext cx="235588" cy="235588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5396145" y="5575661"/>
            <a:ext cx="962469" cy="962469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8037758" y="6968535"/>
            <a:ext cx="962469" cy="962469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433273" y="5671682"/>
            <a:ext cx="962469" cy="962469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5" name="Freeform 75"/>
          <p:cNvSpPr/>
          <p:nvPr/>
        </p:nvSpPr>
        <p:spPr>
          <a:xfrm>
            <a:off x="5568980" y="5764817"/>
            <a:ext cx="616800" cy="568577"/>
          </a:xfrm>
          <a:custGeom>
            <a:avLst/>
            <a:gdLst/>
            <a:ahLst/>
            <a:cxnLst/>
            <a:rect l="l" t="t" r="r" b="b"/>
            <a:pathLst>
              <a:path w="616800" h="568577">
                <a:moveTo>
                  <a:pt x="0" y="0"/>
                </a:moveTo>
                <a:lnTo>
                  <a:pt x="616800" y="0"/>
                </a:lnTo>
                <a:lnTo>
                  <a:pt x="616800" y="568578"/>
                </a:lnTo>
                <a:lnTo>
                  <a:pt x="0" y="568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6" name="Freeform 76"/>
          <p:cNvSpPr/>
          <p:nvPr/>
        </p:nvSpPr>
        <p:spPr>
          <a:xfrm>
            <a:off x="10604289" y="5833280"/>
            <a:ext cx="620438" cy="595621"/>
          </a:xfrm>
          <a:custGeom>
            <a:avLst/>
            <a:gdLst/>
            <a:ahLst/>
            <a:cxnLst/>
            <a:rect l="l" t="t" r="r" b="b"/>
            <a:pathLst>
              <a:path w="620438" h="595621">
                <a:moveTo>
                  <a:pt x="0" y="0"/>
                </a:moveTo>
                <a:lnTo>
                  <a:pt x="620438" y="0"/>
                </a:lnTo>
                <a:lnTo>
                  <a:pt x="620438" y="595621"/>
                </a:lnTo>
                <a:lnTo>
                  <a:pt x="0" y="5956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7" name="TextBox 77"/>
          <p:cNvSpPr txBox="1"/>
          <p:nvPr/>
        </p:nvSpPr>
        <p:spPr>
          <a:xfrm>
            <a:off x="104775" y="226667"/>
            <a:ext cx="168284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IBS 360 - Painel de Dados de Ocorrências - COPF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691133" y="3819304"/>
            <a:ext cx="165571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7040806" y="4962304"/>
            <a:ext cx="2956373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PILARES PARA A SOLUÇÃO PROPOSTA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304885" y="4059334"/>
            <a:ext cx="1839685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Interface da operação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095602" y="6756803"/>
            <a:ext cx="15434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Priorização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7544408" y="8091700"/>
            <a:ext cx="1949168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Projetos personalizados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5013378" y="4078384"/>
            <a:ext cx="1475451" cy="56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Visão por Ocorrência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38668" y="2534805"/>
            <a:ext cx="363779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Listagem das ocorrências e seus status.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Ex: Aberto, Em andamento, com SLA vencido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581911" y="1173358"/>
            <a:ext cx="5264844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Controle granular de permissões (ex: fornecedor só vê o que precisa)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Visualização de ocorrências e recebimento de direcionamentos e comentários da operação.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3307243" y="3634198"/>
            <a:ext cx="4623002" cy="184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Visualização de todas ocorrências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Inclusão de comentários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Envio de orientações e priorização ao fornecedor via painel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 de perfil: GIMEA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81209" y="7845297"/>
            <a:ext cx="363779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Enriquecimento com contexto estratégico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249904" y="5460536"/>
            <a:ext cx="3530713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Quantidade de ocorrências por Dineg, Supt, Regional, Fornecedor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MTTR, MTTD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53053" y="8513698"/>
            <a:ext cx="3637793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Visão por Footprint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Visão Regulatório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Visão Obras, etc.</a:t>
            </a:r>
          </a:p>
        </p:txBody>
      </p:sp>
      <p:sp>
        <p:nvSpPr>
          <p:cNvPr id="90" name="Freeform 90"/>
          <p:cNvSpPr/>
          <p:nvPr/>
        </p:nvSpPr>
        <p:spPr>
          <a:xfrm>
            <a:off x="8249804" y="7108843"/>
            <a:ext cx="596569" cy="605654"/>
          </a:xfrm>
          <a:custGeom>
            <a:avLst/>
            <a:gdLst/>
            <a:ahLst/>
            <a:cxnLst/>
            <a:rect l="l" t="t" r="r" b="b"/>
            <a:pathLst>
              <a:path w="596569" h="605654">
                <a:moveTo>
                  <a:pt x="0" y="0"/>
                </a:moveTo>
                <a:lnTo>
                  <a:pt x="596569" y="0"/>
                </a:lnTo>
                <a:lnTo>
                  <a:pt x="596569" y="605654"/>
                </a:lnTo>
                <a:lnTo>
                  <a:pt x="0" y="6056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1" name="Group 91"/>
          <p:cNvGrpSpPr/>
          <p:nvPr/>
        </p:nvGrpSpPr>
        <p:grpSpPr>
          <a:xfrm>
            <a:off x="12754823" y="6759738"/>
            <a:ext cx="4919019" cy="1792060"/>
            <a:chOff x="0" y="0"/>
            <a:chExt cx="867713" cy="316119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67713" cy="316119"/>
            </a:xfrm>
            <a:custGeom>
              <a:avLst/>
              <a:gdLst/>
              <a:ahLst/>
              <a:cxnLst/>
              <a:rect l="l" t="t" r="r" b="b"/>
              <a:pathLst>
                <a:path w="867713" h="316119">
                  <a:moveTo>
                    <a:pt x="15739" y="0"/>
                  </a:moveTo>
                  <a:lnTo>
                    <a:pt x="851974" y="0"/>
                  </a:lnTo>
                  <a:cubicBezTo>
                    <a:pt x="860666" y="0"/>
                    <a:pt x="867713" y="7046"/>
                    <a:pt x="867713" y="15739"/>
                  </a:cubicBezTo>
                  <a:lnTo>
                    <a:pt x="867713" y="300380"/>
                  </a:lnTo>
                  <a:cubicBezTo>
                    <a:pt x="867713" y="309072"/>
                    <a:pt x="860666" y="316119"/>
                    <a:pt x="851974" y="316119"/>
                  </a:cubicBezTo>
                  <a:lnTo>
                    <a:pt x="15739" y="316119"/>
                  </a:lnTo>
                  <a:cubicBezTo>
                    <a:pt x="7046" y="316119"/>
                    <a:pt x="0" y="309072"/>
                    <a:pt x="0" y="300380"/>
                  </a:cubicBezTo>
                  <a:lnTo>
                    <a:pt x="0" y="15739"/>
                  </a:lnTo>
                  <a:cubicBezTo>
                    <a:pt x="0" y="7046"/>
                    <a:pt x="7046" y="0"/>
                    <a:pt x="1573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gradFill>
                <a:gsLst>
                  <a:gs pos="0">
                    <a:srgbClr val="FF6200">
                      <a:alpha val="100000"/>
                    </a:srgbClr>
                  </a:gs>
                  <a:gs pos="100000">
                    <a:srgbClr val="FF7C00">
                      <a:alpha val="100000"/>
                    </a:srgbClr>
                  </a:gs>
                </a:gsLst>
                <a:lin ang="5400000"/>
              </a:gradFill>
              <a:prstDash val="sysDot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-47625"/>
              <a:ext cx="867713" cy="363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94" name="TextBox 94"/>
          <p:cNvSpPr txBox="1"/>
          <p:nvPr/>
        </p:nvSpPr>
        <p:spPr>
          <a:xfrm>
            <a:off x="12935089" y="6843961"/>
            <a:ext cx="4623002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Ocorrências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trazidas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do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Itaúmon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já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classificadas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por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criticidade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Futuro: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possibilidade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aplicar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modelo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interno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priorização</a:t>
            </a:r>
            <a:r>
              <a:rPr lang="en-US" sz="18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AI-driven.</a:t>
            </a:r>
          </a:p>
        </p:txBody>
      </p:sp>
      <p:sp>
        <p:nvSpPr>
          <p:cNvPr id="95" name="AutoShape 95"/>
          <p:cNvSpPr/>
          <p:nvPr/>
        </p:nvSpPr>
        <p:spPr>
          <a:xfrm flipH="1">
            <a:off x="11472162" y="7565474"/>
            <a:ext cx="886306" cy="0"/>
          </a:xfrm>
          <a:prstGeom prst="line">
            <a:avLst/>
          </a:prstGeom>
          <a:ln w="38100" cap="rnd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6" name="Group 96"/>
          <p:cNvGrpSpPr/>
          <p:nvPr/>
        </p:nvGrpSpPr>
        <p:grpSpPr>
          <a:xfrm rot="-10800000">
            <a:off x="12221625" y="7449770"/>
            <a:ext cx="235588" cy="235588"/>
            <a:chOff x="0" y="0"/>
            <a:chExt cx="812800" cy="81280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200">
                <a:alpha val="100000"/>
              </a:srgbClr>
            </a:gs>
            <a:gs pos="100000">
              <a:srgbClr val="FF7C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2619" y="0"/>
            <a:ext cx="7608803" cy="10287000"/>
            <a:chOff x="0" y="0"/>
            <a:chExt cx="20039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7C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3484" y="0"/>
            <a:ext cx="7608803" cy="10287000"/>
            <a:chOff x="0" y="0"/>
            <a:chExt cx="200396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950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1891" y="0"/>
            <a:ext cx="7608803" cy="10287000"/>
            <a:chOff x="0" y="0"/>
            <a:chExt cx="200396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A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6589" y="3588389"/>
            <a:ext cx="6762678" cy="80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4499" b="1" spc="-4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Benchmarkings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25411" y="79438"/>
            <a:ext cx="949262" cy="949262"/>
          </a:xfrm>
          <a:custGeom>
            <a:avLst/>
            <a:gdLst/>
            <a:ahLst/>
            <a:cxnLst/>
            <a:rect l="l" t="t" r="r" b="b"/>
            <a:pathLst>
              <a:path w="949262" h="949262">
                <a:moveTo>
                  <a:pt x="0" y="0"/>
                </a:moveTo>
                <a:lnTo>
                  <a:pt x="949263" y="0"/>
                </a:lnTo>
                <a:lnTo>
                  <a:pt x="949263" y="949262"/>
                </a:lnTo>
                <a:lnTo>
                  <a:pt x="0" y="94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13392" y="180448"/>
            <a:ext cx="744767" cy="747241"/>
          </a:xfrm>
          <a:custGeom>
            <a:avLst/>
            <a:gdLst/>
            <a:ahLst/>
            <a:cxnLst/>
            <a:rect l="l" t="t" r="r" b="b"/>
            <a:pathLst>
              <a:path w="744767" h="747241">
                <a:moveTo>
                  <a:pt x="0" y="0"/>
                </a:moveTo>
                <a:lnTo>
                  <a:pt x="744766" y="0"/>
                </a:lnTo>
                <a:lnTo>
                  <a:pt x="744766" y="747241"/>
                </a:lnTo>
                <a:lnTo>
                  <a:pt x="0" y="74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7659" y="129943"/>
            <a:ext cx="848252" cy="848252"/>
          </a:xfrm>
          <a:custGeom>
            <a:avLst/>
            <a:gdLst/>
            <a:ahLst/>
            <a:cxnLst/>
            <a:rect l="l" t="t" r="r" b="b"/>
            <a:pathLst>
              <a:path w="848252" h="848252">
                <a:moveTo>
                  <a:pt x="0" y="0"/>
                </a:moveTo>
                <a:lnTo>
                  <a:pt x="848252" y="0"/>
                </a:lnTo>
                <a:lnTo>
                  <a:pt x="848252" y="848252"/>
                </a:lnTo>
                <a:lnTo>
                  <a:pt x="0" y="8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54584" y="1390526"/>
            <a:ext cx="10709476" cy="7710823"/>
          </a:xfrm>
          <a:prstGeom prst="rect">
            <a:avLst/>
          </a:prstGeom>
        </p:spPr>
      </p:pic>
      <p:sp>
        <p:nvSpPr>
          <p:cNvPr id="5" name="Freeform 5">
            <a:hlinkClick r:id="rId6" tooltip="https://www.servicenow.com/docs/pt-BR/bundle/yokohama-it-service-management/page/use/dashboards/application-content-packs/incident-management-dashboard.html"/>
          </p:cNvPr>
          <p:cNvSpPr/>
          <p:nvPr/>
        </p:nvSpPr>
        <p:spPr>
          <a:xfrm>
            <a:off x="15993699" y="9683015"/>
            <a:ext cx="2294301" cy="594278"/>
          </a:xfrm>
          <a:custGeom>
            <a:avLst/>
            <a:gdLst/>
            <a:ahLst/>
            <a:cxnLst/>
            <a:rect l="l" t="t" r="r" b="b"/>
            <a:pathLst>
              <a:path w="2294301" h="594278">
                <a:moveTo>
                  <a:pt x="0" y="0"/>
                </a:moveTo>
                <a:lnTo>
                  <a:pt x="2294301" y="0"/>
                </a:lnTo>
                <a:lnTo>
                  <a:pt x="2294301" y="594278"/>
                </a:lnTo>
                <a:lnTo>
                  <a:pt x="0" y="594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356" r="-3356" b="-14466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4775" y="226667"/>
            <a:ext cx="168284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IBS 360 - Painel de Dados de Ocorrências - COPF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75" y="912812"/>
            <a:ext cx="8568700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Benchmarkings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75" y="9814737"/>
            <a:ext cx="1524416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6" tooltip="https://www.servicenow.com/docs/pt-BR/bundle/yokohama-it-service-management/page/use/dashboards/application-content-packs/incident-management-dashboard.html"/>
              </a:rPr>
              <a:t>https://www.servicenow.com/docs/pt-BR/bundle/yokohama-it-service-management/page/use/dashboards/application-content-packs/incident-management-dashboard.html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64060" y="1965928"/>
            <a:ext cx="7014516" cy="662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Número de incidentes abertos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Contagem diária do número de incidentes que não têm uma data de resolução. Este indicador é usado como base de vários outros indicadores neste painel.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Número de incidentes abertos não atualizados nos últimos 5 dias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Contagem diária do número de incidentes atualizados pela última vez há mais de cinco dias.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Número de incidentes abertos não atualizados nos últimos 30 dias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Contagem diária do número de incidentes atualizados pela última vez há mais de 30 dias.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Número de novos incidentes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Contagem diária do número de incidentes abertos 'hoje'.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Número de incidentes resolvidos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Contagem diária de indicadores com Estado = Resolvido.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Crescimento de backlog de incidentes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Rastreia o aumento ou a redução nos incidentes abertos. A pontuação é calculada de acordo com a fórmula [[Número de novos incidentes]] - [[Número de incidentes resolvidos]].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% de novos incidentes críticos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Quantidade de novos incidentes de status crítico em relação ao total de novos incidentes.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Tempo de resolução médio dos incidentes resolvidos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 número médio de dias necessários para resolver um incidente, desde que ele seja resolvido.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64060" y="1702402"/>
            <a:ext cx="7014516" cy="21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700" spc="-85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observar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4775" y="1277938"/>
            <a:ext cx="4990612" cy="5131734"/>
          </a:xfrm>
          <a:custGeom>
            <a:avLst/>
            <a:gdLst/>
            <a:ahLst/>
            <a:cxnLst/>
            <a:rect l="l" t="t" r="r" b="b"/>
            <a:pathLst>
              <a:path w="4990612" h="5131734">
                <a:moveTo>
                  <a:pt x="0" y="0"/>
                </a:moveTo>
                <a:lnTo>
                  <a:pt x="4990612" y="0"/>
                </a:lnTo>
                <a:lnTo>
                  <a:pt x="4990612" y="5131734"/>
                </a:lnTo>
                <a:lnTo>
                  <a:pt x="0" y="5131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749607" y="9394425"/>
            <a:ext cx="3500293" cy="892575"/>
          </a:xfrm>
          <a:custGeom>
            <a:avLst/>
            <a:gdLst/>
            <a:ahLst/>
            <a:cxnLst/>
            <a:rect l="l" t="t" r="r" b="b"/>
            <a:pathLst>
              <a:path w="3500293" h="892575">
                <a:moveTo>
                  <a:pt x="0" y="0"/>
                </a:moveTo>
                <a:lnTo>
                  <a:pt x="3500293" y="0"/>
                </a:lnTo>
                <a:lnTo>
                  <a:pt x="3500293" y="892575"/>
                </a:lnTo>
                <a:lnTo>
                  <a:pt x="0" y="892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5302134" y="1449388"/>
            <a:ext cx="8678953" cy="48819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775" y="226667"/>
            <a:ext cx="168284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IBS 360 - Painel de Dados de Ocorrências - COPF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75" y="912812"/>
            <a:ext cx="8568700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Benchmarkings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75" y="9567028"/>
            <a:ext cx="6606421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8" tooltip="https://docs.datadoghq.com/service_management/incident_management/"/>
              </a:rPr>
              <a:t>https://docs.datadoghq.com/service_management/incident_management/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095" y="6912324"/>
            <a:ext cx="7628739" cy="220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Filtros e Tags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Filto de incidentes por propriedades como: Status, Gravidade e Tempo de reparo (horas).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Os incidentes podem receber atributos de tag ou palavras-chave.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Podem ser também usado nas pesquisas 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Exporte os resultados dos incidentes e das pesquisas.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Detalhes do incidente</a:t>
            </a:r>
          </a:p>
          <a:p>
            <a:pPr marL="690879" lvl="2" indent="-230293" algn="l">
              <a:lnSpc>
                <a:spcPts val="2239"/>
              </a:lnSpc>
              <a:buFont typeface="Arial"/>
              <a:buChar char="⚬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Status, impacto, causa raiz, métodos de detecção e impactos no serviço.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5095" y="6633510"/>
            <a:ext cx="2854570" cy="21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5"/>
              </a:lnSpc>
            </a:pPr>
            <a:r>
              <a:rPr lang="en-US" sz="1700" spc="-85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que observar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52947" y="7086152"/>
            <a:ext cx="9913874" cy="220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Equipe de Resposta: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Formar e gerenciar uma equipe de resposta, usando funções de resposta personalizadas e aproveitando atributos de metadados para avaliação detalhada de incidentes.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Notificações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Configurar notificações para manter todas as partes interessadas informadas durante todo o processo de resolução de incidentes.</a:t>
            </a:r>
          </a:p>
          <a:p>
            <a:pPr algn="l">
              <a:lnSpc>
                <a:spcPts val="2239"/>
              </a:lnSpc>
            </a:pPr>
            <a:r>
              <a:rPr lang="en-US" sz="1599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Analytics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Número de usuários impactados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75" y="9869519"/>
            <a:ext cx="923686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9" tooltip="https://datadog-docs.imgix.net/images/service_management/incidents/analytics/incident_analytics.mp4"/>
              </a:rPr>
              <a:t>https://datadog-docs.imgix.net/images/service_management/incidents/analytics/incident_analytics.mp4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542514"/>
            <a:ext cx="1828800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Notificações de SLA em tempo hábil: os analistas recebem notificações imediatas sobre incidentes e alertas que estão se aproximando ou já violaram os SLAs de reconhecimento, garantindo uma resposta e resolução rápidas.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977478"/>
            <a:ext cx="18288000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Personalização: O sistema oferece flexibilidade para definir destinatários de notificações e se integra perfeitamente ao MS Teams, facilitando a entrega de notificações personalizadas que se alinham aos requisitos específicos da organização.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7391" y="4408133"/>
            <a:ext cx="1749028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Regras de alerta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200">
                <a:alpha val="100000"/>
              </a:srgbClr>
            </a:gs>
            <a:gs pos="100000">
              <a:srgbClr val="FF7C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2619" y="0"/>
            <a:ext cx="7608803" cy="10287000"/>
            <a:chOff x="0" y="0"/>
            <a:chExt cx="200396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7C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13484" y="0"/>
            <a:ext cx="7608803" cy="10287000"/>
            <a:chOff x="0" y="0"/>
            <a:chExt cx="200396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950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1891" y="0"/>
            <a:ext cx="7608803" cy="10287000"/>
            <a:chOff x="0" y="0"/>
            <a:chExt cx="200396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3965" cy="2709333"/>
            </a:xfrm>
            <a:custGeom>
              <a:avLst/>
              <a:gdLst/>
              <a:ahLst/>
              <a:cxnLst/>
              <a:rect l="l" t="t" r="r" b="b"/>
              <a:pathLst>
                <a:path w="2003965" h="2709333">
                  <a:moveTo>
                    <a:pt x="101750" y="0"/>
                  </a:moveTo>
                  <a:lnTo>
                    <a:pt x="1902215" y="0"/>
                  </a:lnTo>
                  <a:cubicBezTo>
                    <a:pt x="1929201" y="0"/>
                    <a:pt x="1955081" y="10720"/>
                    <a:pt x="1974163" y="29802"/>
                  </a:cubicBezTo>
                  <a:cubicBezTo>
                    <a:pt x="1993244" y="48883"/>
                    <a:pt x="2003965" y="74764"/>
                    <a:pt x="2003965" y="101750"/>
                  </a:cubicBezTo>
                  <a:lnTo>
                    <a:pt x="2003965" y="2607584"/>
                  </a:lnTo>
                  <a:cubicBezTo>
                    <a:pt x="2003965" y="2634569"/>
                    <a:pt x="1993244" y="2660450"/>
                    <a:pt x="1974163" y="2679532"/>
                  </a:cubicBezTo>
                  <a:cubicBezTo>
                    <a:pt x="1955081" y="2698613"/>
                    <a:pt x="1929201" y="2709333"/>
                    <a:pt x="1902215" y="2709333"/>
                  </a:cubicBezTo>
                  <a:lnTo>
                    <a:pt x="101750" y="2709333"/>
                  </a:lnTo>
                  <a:cubicBezTo>
                    <a:pt x="74764" y="2709333"/>
                    <a:pt x="48883" y="2698613"/>
                    <a:pt x="29802" y="2679532"/>
                  </a:cubicBezTo>
                  <a:cubicBezTo>
                    <a:pt x="10720" y="2660450"/>
                    <a:pt x="0" y="2634569"/>
                    <a:pt x="0" y="2607584"/>
                  </a:cubicBezTo>
                  <a:lnTo>
                    <a:pt x="0" y="101750"/>
                  </a:lnTo>
                  <a:cubicBezTo>
                    <a:pt x="0" y="74764"/>
                    <a:pt x="10720" y="48883"/>
                    <a:pt x="29802" y="29802"/>
                  </a:cubicBezTo>
                  <a:cubicBezTo>
                    <a:pt x="48883" y="10720"/>
                    <a:pt x="74764" y="0"/>
                    <a:pt x="101750" y="0"/>
                  </a:cubicBezTo>
                  <a:close/>
                </a:path>
              </a:pathLst>
            </a:custGeom>
            <a:solidFill>
              <a:srgbClr val="FFA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0396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06589" y="3588389"/>
            <a:ext cx="6762678" cy="80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4499" b="1" spc="-44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Mapa de Stakeholders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25411" y="79438"/>
            <a:ext cx="949262" cy="949262"/>
          </a:xfrm>
          <a:custGeom>
            <a:avLst/>
            <a:gdLst/>
            <a:ahLst/>
            <a:cxnLst/>
            <a:rect l="l" t="t" r="r" b="b"/>
            <a:pathLst>
              <a:path w="949262" h="949262">
                <a:moveTo>
                  <a:pt x="0" y="0"/>
                </a:moveTo>
                <a:lnTo>
                  <a:pt x="949263" y="0"/>
                </a:lnTo>
                <a:lnTo>
                  <a:pt x="949263" y="949262"/>
                </a:lnTo>
                <a:lnTo>
                  <a:pt x="0" y="94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13392" y="180448"/>
            <a:ext cx="744767" cy="747241"/>
          </a:xfrm>
          <a:custGeom>
            <a:avLst/>
            <a:gdLst/>
            <a:ahLst/>
            <a:cxnLst/>
            <a:rect l="l" t="t" r="r" b="b"/>
            <a:pathLst>
              <a:path w="744767" h="747241">
                <a:moveTo>
                  <a:pt x="0" y="0"/>
                </a:moveTo>
                <a:lnTo>
                  <a:pt x="744766" y="0"/>
                </a:lnTo>
                <a:lnTo>
                  <a:pt x="744766" y="747241"/>
                </a:lnTo>
                <a:lnTo>
                  <a:pt x="0" y="747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17659" y="129943"/>
            <a:ext cx="848252" cy="848252"/>
          </a:xfrm>
          <a:custGeom>
            <a:avLst/>
            <a:gdLst/>
            <a:ahLst/>
            <a:cxnLst/>
            <a:rect l="l" t="t" r="r" b="b"/>
            <a:pathLst>
              <a:path w="848252" h="848252">
                <a:moveTo>
                  <a:pt x="0" y="0"/>
                </a:moveTo>
                <a:lnTo>
                  <a:pt x="848252" y="0"/>
                </a:lnTo>
                <a:lnTo>
                  <a:pt x="848252" y="848252"/>
                </a:lnTo>
                <a:lnTo>
                  <a:pt x="0" y="848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75" y="3548032"/>
            <a:ext cx="17873801" cy="2000219"/>
            <a:chOff x="0" y="0"/>
            <a:chExt cx="4707503" cy="5268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7503" cy="526807"/>
            </a:xfrm>
            <a:custGeom>
              <a:avLst/>
              <a:gdLst/>
              <a:ahLst/>
              <a:cxnLst/>
              <a:rect l="l" t="t" r="r" b="b"/>
              <a:pathLst>
                <a:path w="4707503" h="526807">
                  <a:moveTo>
                    <a:pt x="21657" y="0"/>
                  </a:moveTo>
                  <a:lnTo>
                    <a:pt x="4685846" y="0"/>
                  </a:lnTo>
                  <a:cubicBezTo>
                    <a:pt x="4691590" y="0"/>
                    <a:pt x="4697098" y="2282"/>
                    <a:pt x="4701160" y="6343"/>
                  </a:cubicBezTo>
                  <a:cubicBezTo>
                    <a:pt x="4705221" y="10405"/>
                    <a:pt x="4707503" y="15913"/>
                    <a:pt x="4707503" y="21657"/>
                  </a:cubicBezTo>
                  <a:lnTo>
                    <a:pt x="4707503" y="505149"/>
                  </a:lnTo>
                  <a:cubicBezTo>
                    <a:pt x="4707503" y="510893"/>
                    <a:pt x="4705221" y="516402"/>
                    <a:pt x="4701160" y="520463"/>
                  </a:cubicBezTo>
                  <a:cubicBezTo>
                    <a:pt x="4697098" y="524525"/>
                    <a:pt x="4691590" y="526807"/>
                    <a:pt x="4685846" y="526807"/>
                  </a:cubicBezTo>
                  <a:lnTo>
                    <a:pt x="21657" y="526807"/>
                  </a:lnTo>
                  <a:cubicBezTo>
                    <a:pt x="15913" y="526807"/>
                    <a:pt x="10405" y="524525"/>
                    <a:pt x="6343" y="520463"/>
                  </a:cubicBezTo>
                  <a:cubicBezTo>
                    <a:pt x="2282" y="516402"/>
                    <a:pt x="0" y="510893"/>
                    <a:pt x="0" y="505149"/>
                  </a:cubicBezTo>
                  <a:lnTo>
                    <a:pt x="0" y="21657"/>
                  </a:lnTo>
                  <a:cubicBezTo>
                    <a:pt x="0" y="15913"/>
                    <a:pt x="2282" y="10405"/>
                    <a:pt x="6343" y="6343"/>
                  </a:cubicBezTo>
                  <a:cubicBezTo>
                    <a:pt x="10405" y="2282"/>
                    <a:pt x="15913" y="0"/>
                    <a:pt x="21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A000"/>
              </a:solidFill>
              <a:prstDash val="sysDot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07503" cy="5649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775" y="5633976"/>
            <a:ext cx="17873801" cy="2228147"/>
            <a:chOff x="0" y="0"/>
            <a:chExt cx="4707503" cy="586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07503" cy="586837"/>
            </a:xfrm>
            <a:custGeom>
              <a:avLst/>
              <a:gdLst/>
              <a:ahLst/>
              <a:cxnLst/>
              <a:rect l="l" t="t" r="r" b="b"/>
              <a:pathLst>
                <a:path w="4707503" h="586837">
                  <a:moveTo>
                    <a:pt x="21657" y="0"/>
                  </a:moveTo>
                  <a:lnTo>
                    <a:pt x="4685846" y="0"/>
                  </a:lnTo>
                  <a:cubicBezTo>
                    <a:pt x="4691590" y="0"/>
                    <a:pt x="4697098" y="2282"/>
                    <a:pt x="4701160" y="6343"/>
                  </a:cubicBezTo>
                  <a:cubicBezTo>
                    <a:pt x="4705221" y="10405"/>
                    <a:pt x="4707503" y="15913"/>
                    <a:pt x="4707503" y="21657"/>
                  </a:cubicBezTo>
                  <a:lnTo>
                    <a:pt x="4707503" y="565180"/>
                  </a:lnTo>
                  <a:cubicBezTo>
                    <a:pt x="4707503" y="570924"/>
                    <a:pt x="4705221" y="576432"/>
                    <a:pt x="4701160" y="580494"/>
                  </a:cubicBezTo>
                  <a:cubicBezTo>
                    <a:pt x="4697098" y="584555"/>
                    <a:pt x="4691590" y="586837"/>
                    <a:pt x="4685846" y="586837"/>
                  </a:cubicBezTo>
                  <a:lnTo>
                    <a:pt x="21657" y="586837"/>
                  </a:lnTo>
                  <a:cubicBezTo>
                    <a:pt x="9696" y="586837"/>
                    <a:pt x="0" y="577141"/>
                    <a:pt x="0" y="565180"/>
                  </a:cubicBezTo>
                  <a:lnTo>
                    <a:pt x="0" y="21657"/>
                  </a:lnTo>
                  <a:cubicBezTo>
                    <a:pt x="0" y="15913"/>
                    <a:pt x="2282" y="10405"/>
                    <a:pt x="6343" y="6343"/>
                  </a:cubicBezTo>
                  <a:cubicBezTo>
                    <a:pt x="10405" y="2282"/>
                    <a:pt x="15913" y="0"/>
                    <a:pt x="21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D3C"/>
              </a:solidFill>
              <a:prstDash val="sysDot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07503" cy="624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775" y="7947848"/>
            <a:ext cx="17873801" cy="2256509"/>
            <a:chOff x="0" y="0"/>
            <a:chExt cx="4707503" cy="5943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07503" cy="594307"/>
            </a:xfrm>
            <a:custGeom>
              <a:avLst/>
              <a:gdLst/>
              <a:ahLst/>
              <a:cxnLst/>
              <a:rect l="l" t="t" r="r" b="b"/>
              <a:pathLst>
                <a:path w="4707503" h="594307">
                  <a:moveTo>
                    <a:pt x="21657" y="0"/>
                  </a:moveTo>
                  <a:lnTo>
                    <a:pt x="4685846" y="0"/>
                  </a:lnTo>
                  <a:cubicBezTo>
                    <a:pt x="4691590" y="0"/>
                    <a:pt x="4697098" y="2282"/>
                    <a:pt x="4701160" y="6343"/>
                  </a:cubicBezTo>
                  <a:cubicBezTo>
                    <a:pt x="4705221" y="10405"/>
                    <a:pt x="4707503" y="15913"/>
                    <a:pt x="4707503" y="21657"/>
                  </a:cubicBezTo>
                  <a:lnTo>
                    <a:pt x="4707503" y="572650"/>
                  </a:lnTo>
                  <a:cubicBezTo>
                    <a:pt x="4707503" y="578394"/>
                    <a:pt x="4705221" y="583902"/>
                    <a:pt x="4701160" y="587964"/>
                  </a:cubicBezTo>
                  <a:cubicBezTo>
                    <a:pt x="4697098" y="592025"/>
                    <a:pt x="4691590" y="594307"/>
                    <a:pt x="4685846" y="594307"/>
                  </a:cubicBezTo>
                  <a:lnTo>
                    <a:pt x="21657" y="594307"/>
                  </a:lnTo>
                  <a:cubicBezTo>
                    <a:pt x="15913" y="594307"/>
                    <a:pt x="10405" y="592025"/>
                    <a:pt x="6343" y="587964"/>
                  </a:cubicBezTo>
                  <a:cubicBezTo>
                    <a:pt x="2282" y="583902"/>
                    <a:pt x="0" y="578394"/>
                    <a:pt x="0" y="572650"/>
                  </a:cubicBezTo>
                  <a:lnTo>
                    <a:pt x="0" y="21657"/>
                  </a:lnTo>
                  <a:cubicBezTo>
                    <a:pt x="0" y="15913"/>
                    <a:pt x="2282" y="10405"/>
                    <a:pt x="6343" y="6343"/>
                  </a:cubicBezTo>
                  <a:cubicBezTo>
                    <a:pt x="10405" y="2282"/>
                    <a:pt x="15913" y="0"/>
                    <a:pt x="21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66"/>
              </a:solidFill>
              <a:prstDash val="sysDot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07503" cy="632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75" y="1184817"/>
            <a:ext cx="17873801" cy="2277490"/>
            <a:chOff x="0" y="0"/>
            <a:chExt cx="4707503" cy="599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07503" cy="599833"/>
            </a:xfrm>
            <a:custGeom>
              <a:avLst/>
              <a:gdLst/>
              <a:ahLst/>
              <a:cxnLst/>
              <a:rect l="l" t="t" r="r" b="b"/>
              <a:pathLst>
                <a:path w="4707503" h="599833">
                  <a:moveTo>
                    <a:pt x="21657" y="0"/>
                  </a:moveTo>
                  <a:lnTo>
                    <a:pt x="4685846" y="0"/>
                  </a:lnTo>
                  <a:cubicBezTo>
                    <a:pt x="4691590" y="0"/>
                    <a:pt x="4697098" y="2282"/>
                    <a:pt x="4701160" y="6343"/>
                  </a:cubicBezTo>
                  <a:cubicBezTo>
                    <a:pt x="4705221" y="10405"/>
                    <a:pt x="4707503" y="15913"/>
                    <a:pt x="4707503" y="21657"/>
                  </a:cubicBezTo>
                  <a:lnTo>
                    <a:pt x="4707503" y="578176"/>
                  </a:lnTo>
                  <a:cubicBezTo>
                    <a:pt x="4707503" y="583919"/>
                    <a:pt x="4705221" y="589428"/>
                    <a:pt x="4701160" y="593490"/>
                  </a:cubicBezTo>
                  <a:cubicBezTo>
                    <a:pt x="4697098" y="597551"/>
                    <a:pt x="4691590" y="599833"/>
                    <a:pt x="4685846" y="599833"/>
                  </a:cubicBezTo>
                  <a:lnTo>
                    <a:pt x="21657" y="599833"/>
                  </a:lnTo>
                  <a:cubicBezTo>
                    <a:pt x="15913" y="599833"/>
                    <a:pt x="10405" y="597551"/>
                    <a:pt x="6343" y="593490"/>
                  </a:cubicBezTo>
                  <a:cubicBezTo>
                    <a:pt x="2282" y="589428"/>
                    <a:pt x="0" y="583919"/>
                    <a:pt x="0" y="578176"/>
                  </a:cubicBezTo>
                  <a:lnTo>
                    <a:pt x="0" y="21657"/>
                  </a:lnTo>
                  <a:cubicBezTo>
                    <a:pt x="0" y="15913"/>
                    <a:pt x="2282" y="10405"/>
                    <a:pt x="6343" y="6343"/>
                  </a:cubicBezTo>
                  <a:cubicBezTo>
                    <a:pt x="10405" y="2282"/>
                    <a:pt x="15913" y="0"/>
                    <a:pt x="216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7C00"/>
              </a:solidFill>
              <a:prstDash val="sysDot"/>
              <a:rou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07503" cy="6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433814" y="150467"/>
            <a:ext cx="544762" cy="544762"/>
          </a:xfrm>
          <a:custGeom>
            <a:avLst/>
            <a:gdLst/>
            <a:ahLst/>
            <a:cxnLst/>
            <a:rect l="l" t="t" r="r" b="b"/>
            <a:pathLst>
              <a:path w="544762" h="544762">
                <a:moveTo>
                  <a:pt x="0" y="0"/>
                </a:moveTo>
                <a:lnTo>
                  <a:pt x="544762" y="0"/>
                </a:lnTo>
                <a:lnTo>
                  <a:pt x="544762" y="544762"/>
                </a:lnTo>
                <a:lnTo>
                  <a:pt x="0" y="54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AutoShape 15"/>
          <p:cNvSpPr/>
          <p:nvPr/>
        </p:nvSpPr>
        <p:spPr>
          <a:xfrm>
            <a:off x="104775" y="704754"/>
            <a:ext cx="17154525" cy="0"/>
          </a:xfrm>
          <a:prstGeom prst="line">
            <a:avLst/>
          </a:prstGeom>
          <a:ln w="19050" cap="flat">
            <a:solidFill>
              <a:srgbClr val="2F2D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365014" y="1801814"/>
            <a:ext cx="385319" cy="385319"/>
            <a:chOff x="0" y="0"/>
            <a:chExt cx="513758" cy="5137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865916" y="1801814"/>
            <a:ext cx="385319" cy="385319"/>
            <a:chOff x="0" y="0"/>
            <a:chExt cx="513758" cy="5137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1370251" y="1801814"/>
            <a:ext cx="385319" cy="385319"/>
            <a:chOff x="0" y="0"/>
            <a:chExt cx="513758" cy="51375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365014" y="2532698"/>
            <a:ext cx="385319" cy="385319"/>
            <a:chOff x="0" y="0"/>
            <a:chExt cx="513758" cy="51375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5865916" y="2532698"/>
            <a:ext cx="385319" cy="385319"/>
            <a:chOff x="0" y="0"/>
            <a:chExt cx="513758" cy="5137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41064" y="65024"/>
              <a:ext cx="431630" cy="394583"/>
              <a:chOff x="0" y="0"/>
              <a:chExt cx="120541" cy="11019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0541" cy="110194"/>
              </a:xfrm>
              <a:custGeom>
                <a:avLst/>
                <a:gdLst/>
                <a:ahLst/>
                <a:cxnLst/>
                <a:rect l="l" t="t" r="r" b="b"/>
                <a:pathLst>
                  <a:path w="120541" h="110194">
                    <a:moveTo>
                      <a:pt x="0" y="0"/>
                    </a:moveTo>
                    <a:lnTo>
                      <a:pt x="120541" y="0"/>
                    </a:lnTo>
                    <a:lnTo>
                      <a:pt x="120541" y="110194"/>
                    </a:lnTo>
                    <a:lnTo>
                      <a:pt x="0" y="110194"/>
                    </a:lnTo>
                    <a:close/>
                  </a:path>
                </a:pathLst>
              </a:custGeom>
              <a:solidFill>
                <a:srgbClr val="FF62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120541" cy="148294"/>
              </a:xfrm>
              <a:prstGeom prst="rect">
                <a:avLst/>
              </a:prstGeom>
            </p:spPr>
            <p:txBody>
              <a:bodyPr lIns="35932" tIns="35932" rIns="35932" bIns="35932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sp>
        <p:nvSpPr>
          <p:cNvPr id="41" name="TextBox 41"/>
          <p:cNvSpPr txBox="1"/>
          <p:nvPr/>
        </p:nvSpPr>
        <p:spPr>
          <a:xfrm>
            <a:off x="104775" y="226667"/>
            <a:ext cx="168284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3000" b="1" spc="-150">
                <a:solidFill>
                  <a:srgbClr val="FF62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Mapeamento de Perfil dos usuários COPF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4775" y="874712"/>
            <a:ext cx="8568700" cy="27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2200" spc="-110">
                <a:solidFill>
                  <a:srgbClr val="FF62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Análise do mapeamento de perfil realizado pela Visagio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30270" y="1763714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Atua diretamente na entrega e performance do produto.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65014" y="1423988"/>
            <a:ext cx="5805192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2000" spc="-100">
                <a:solidFill>
                  <a:srgbClr val="FF7C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PM de Produto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31172" y="1763714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Usa painéis diariamente, com alta dependência de informação em tempo real.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35507" y="1763714"/>
            <a:ext cx="568403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Busca painéis interativos com alertas e filtros por equipamento, ocorrência, etc.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30270" y="2494598"/>
            <a:ext cx="469617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Precisa de indicadores operacionais: indisponibilidade, saúde do parque, reincidência de falhas.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331172" y="2494598"/>
            <a:ext cx="469617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Seu foco está em resolver problemas massificados e evoluir o produto com base em dados.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30270" y="4125883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Perfil estratégico, toma decisões baseadas em tendências e indicadores agregados.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5014" y="3786157"/>
            <a:ext cx="5805192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2000" spc="-100">
                <a:solidFill>
                  <a:srgbClr val="FFA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Liderança de Produto e Operação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331172" y="4125883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Foco em eficiência, OKRs e capacidade de atendimento.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35507" y="4125883"/>
            <a:ext cx="568403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Espera transparência, contexto e insights para priorizar ações.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30270" y="4856767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Valoriza correlação entre camadas e análises estruturais de causa raiz e reincidência.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331172" y="4856767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Acompanha os dados sob demanda, usando mobile, especialmente em fóruns de decisão.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30270" y="6211827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Foco em gestão de fornecedores e cumprimento de SLA.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65014" y="5872101"/>
            <a:ext cx="5805192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2000" spc="-100">
                <a:solidFill>
                  <a:srgbClr val="000D3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Analista e Coordenador de Operação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331172" y="6211827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Utiliza painéis diariamente, no notebook, com foco em comparações de performance.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35507" y="6211827"/>
            <a:ext cx="568403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Necessita de informação por fornecedor, incluindo dispersão, long tail e motivos de falhas.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30270" y="6942711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Deseja alertas sobre performance fora do esperado, e capacidade de extrair relatórios.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331172" y="6942711"/>
            <a:ext cx="469617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Age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como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elo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entre o dado e a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execução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do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fornecedor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–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precisa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dados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confiáveis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para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cobrar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e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corrigir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30270" y="8500933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Responsável direto pelo ponto físico e pela experiência do cliente final.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65014" y="8161207"/>
            <a:ext cx="5805192" cy="26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0"/>
              </a:lnSpc>
            </a:pPr>
            <a:r>
              <a:rPr lang="en-US" sz="2000" spc="-100">
                <a:solidFill>
                  <a:srgbClr val="00006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Rede de Agências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331172" y="8500933"/>
            <a:ext cx="4696179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Precisa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de dados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em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tempo real para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agir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imediatamente</a:t>
            </a:r>
            <a:r>
              <a:rPr lang="en-US" sz="160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835507" y="8500933"/>
            <a:ext cx="5684032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Deseja visibilidade das agências fechadas e quantidade de clientes impactados.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30270" y="9231818"/>
            <a:ext cx="469617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Espera SLA adaptado à realidade da agência, considerando contexto (ex: risco reputacional, perfil da região, porte da agência).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331172" y="9231818"/>
            <a:ext cx="4696179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Seu papel é garantir a continuidade do atendimento ao cliente com base em dados objetivos.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365014" y="4163983"/>
            <a:ext cx="385319" cy="385319"/>
            <a:chOff x="0" y="0"/>
            <a:chExt cx="513758" cy="513758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365014" y="4894867"/>
            <a:ext cx="385319" cy="385319"/>
            <a:chOff x="0" y="0"/>
            <a:chExt cx="513758" cy="51375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74" name="Group 7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77" name="Group 77"/>
          <p:cNvGrpSpPr/>
          <p:nvPr/>
        </p:nvGrpSpPr>
        <p:grpSpPr>
          <a:xfrm>
            <a:off x="5865916" y="4163983"/>
            <a:ext cx="385319" cy="385319"/>
            <a:chOff x="0" y="0"/>
            <a:chExt cx="513758" cy="513758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79" name="Group 7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1366818" y="4163983"/>
            <a:ext cx="385319" cy="385319"/>
            <a:chOff x="0" y="0"/>
            <a:chExt cx="513758" cy="513758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4" name="Group 8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6" name="TextBox 8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87" name="Group 87"/>
          <p:cNvGrpSpPr/>
          <p:nvPr/>
        </p:nvGrpSpPr>
        <p:grpSpPr>
          <a:xfrm>
            <a:off x="5865916" y="4894867"/>
            <a:ext cx="385319" cy="385319"/>
            <a:chOff x="0" y="0"/>
            <a:chExt cx="513758" cy="513758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EB9708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" name="TextBox 9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92" name="Group 92"/>
          <p:cNvGrpSpPr/>
          <p:nvPr/>
        </p:nvGrpSpPr>
        <p:grpSpPr>
          <a:xfrm>
            <a:off x="365014" y="6221352"/>
            <a:ext cx="385319" cy="385319"/>
            <a:chOff x="0" y="0"/>
            <a:chExt cx="513758" cy="51375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94" name="Group 9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95" name="Freeform 9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" name="TextBox 9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97" name="Group 97"/>
          <p:cNvGrpSpPr/>
          <p:nvPr/>
        </p:nvGrpSpPr>
        <p:grpSpPr>
          <a:xfrm>
            <a:off x="365014" y="6980811"/>
            <a:ext cx="385319" cy="385319"/>
            <a:chOff x="0" y="0"/>
            <a:chExt cx="513758" cy="513758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99" name="Group 9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1" name="TextBox 10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02" name="Group 102"/>
          <p:cNvGrpSpPr/>
          <p:nvPr/>
        </p:nvGrpSpPr>
        <p:grpSpPr>
          <a:xfrm>
            <a:off x="5865916" y="6221352"/>
            <a:ext cx="385319" cy="385319"/>
            <a:chOff x="0" y="0"/>
            <a:chExt cx="513758" cy="513758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04" name="Group 10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07" name="Group 107"/>
          <p:cNvGrpSpPr/>
          <p:nvPr/>
        </p:nvGrpSpPr>
        <p:grpSpPr>
          <a:xfrm>
            <a:off x="5865916" y="6980811"/>
            <a:ext cx="385319" cy="385319"/>
            <a:chOff x="0" y="0"/>
            <a:chExt cx="513758" cy="513758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09" name="Group 10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10" name="Freeform 11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 dirty="0"/>
              </a:p>
            </p:txBody>
          </p:sp>
          <p:sp>
            <p:nvSpPr>
              <p:cNvPr id="111" name="TextBox 11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12" name="Group 112"/>
          <p:cNvGrpSpPr/>
          <p:nvPr/>
        </p:nvGrpSpPr>
        <p:grpSpPr>
          <a:xfrm>
            <a:off x="11366818" y="6221352"/>
            <a:ext cx="385319" cy="385319"/>
            <a:chOff x="0" y="0"/>
            <a:chExt cx="513758" cy="513758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4" name="Group 11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3A4B87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6" name="TextBox 11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17" name="Group 117"/>
          <p:cNvGrpSpPr/>
          <p:nvPr/>
        </p:nvGrpSpPr>
        <p:grpSpPr>
          <a:xfrm>
            <a:off x="365014" y="8539033"/>
            <a:ext cx="385319" cy="385319"/>
            <a:chOff x="0" y="0"/>
            <a:chExt cx="513758" cy="513758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19" name="Group 11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20" name="Freeform 12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1" name="TextBox 12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22" name="Group 122"/>
          <p:cNvGrpSpPr/>
          <p:nvPr/>
        </p:nvGrpSpPr>
        <p:grpSpPr>
          <a:xfrm>
            <a:off x="365014" y="9295827"/>
            <a:ext cx="385319" cy="385319"/>
            <a:chOff x="0" y="0"/>
            <a:chExt cx="513758" cy="513758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4" name="Group 12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6" name="TextBox 12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27" name="Group 127"/>
          <p:cNvGrpSpPr/>
          <p:nvPr/>
        </p:nvGrpSpPr>
        <p:grpSpPr>
          <a:xfrm>
            <a:off x="5865916" y="8539033"/>
            <a:ext cx="385319" cy="385319"/>
            <a:chOff x="0" y="0"/>
            <a:chExt cx="513758" cy="513758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29" name="Group 12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1" name="TextBox 13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32" name="Group 132"/>
          <p:cNvGrpSpPr/>
          <p:nvPr/>
        </p:nvGrpSpPr>
        <p:grpSpPr>
          <a:xfrm>
            <a:off x="11366818" y="8539033"/>
            <a:ext cx="385319" cy="385319"/>
            <a:chOff x="0" y="0"/>
            <a:chExt cx="513758" cy="513758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34" name="Group 134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6" name="TextBox 136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  <p:grpSp>
        <p:nvGrpSpPr>
          <p:cNvPr id="137" name="Group 137"/>
          <p:cNvGrpSpPr/>
          <p:nvPr/>
        </p:nvGrpSpPr>
        <p:grpSpPr>
          <a:xfrm>
            <a:off x="5865916" y="9295827"/>
            <a:ext cx="385319" cy="385319"/>
            <a:chOff x="0" y="0"/>
            <a:chExt cx="513758" cy="513758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513758" cy="513758"/>
            </a:xfrm>
            <a:custGeom>
              <a:avLst/>
              <a:gdLst/>
              <a:ahLst/>
              <a:cxnLst/>
              <a:rect l="l" t="t" r="r" b="b"/>
              <a:pathLst>
                <a:path w="513758" h="513758">
                  <a:moveTo>
                    <a:pt x="0" y="0"/>
                  </a:moveTo>
                  <a:lnTo>
                    <a:pt x="513758" y="0"/>
                  </a:lnTo>
                  <a:lnTo>
                    <a:pt x="513758" y="513758"/>
                  </a:lnTo>
                  <a:lnTo>
                    <a:pt x="0" y="513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139" name="Group 139"/>
            <p:cNvGrpSpPr/>
            <p:nvPr/>
          </p:nvGrpSpPr>
          <p:grpSpPr>
            <a:xfrm>
              <a:off x="40535" y="33966"/>
              <a:ext cx="435229" cy="466146"/>
              <a:chOff x="0" y="0"/>
              <a:chExt cx="85971" cy="92078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0" y="0"/>
                <a:ext cx="85971" cy="92078"/>
              </a:xfrm>
              <a:prstGeom prst="roundRect">
                <a:avLst/>
              </a:prstGeom>
              <a:solidFill>
                <a:srgbClr val="4C4CC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1" name="TextBox 141"/>
              <p:cNvSpPr txBox="1"/>
              <p:nvPr/>
            </p:nvSpPr>
            <p:spPr>
              <a:xfrm>
                <a:off x="0" y="-38100"/>
                <a:ext cx="85971" cy="1301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1821</Words>
  <Application>Microsoft Office PowerPoint</Application>
  <PresentationFormat>Personalizar</PresentationFormat>
  <Paragraphs>151</Paragraphs>
  <Slides>11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3" baseType="lpstr">
      <vt:lpstr>League Spartan</vt:lpstr>
      <vt:lpstr>Arimo</vt:lpstr>
      <vt:lpstr>Open Sans Bold</vt:lpstr>
      <vt:lpstr>Arial</vt:lpstr>
      <vt:lpstr>Public Sans</vt:lpstr>
      <vt:lpstr>Calibri</vt:lpstr>
      <vt:lpstr>Bitter Bold</vt:lpstr>
      <vt:lpstr>Aptos</vt:lpstr>
      <vt:lpstr>Proxima Nova Bold</vt:lpstr>
      <vt:lpstr>Aileron Ultra-Bold</vt:lpstr>
      <vt:lpstr>Public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Painel de Dados de Ocorrências - COPF</dc:title>
  <cp:lastModifiedBy>- Emerson R.</cp:lastModifiedBy>
  <cp:revision>3</cp:revision>
  <dcterms:created xsi:type="dcterms:W3CDTF">2006-08-16T00:00:00Z</dcterms:created>
  <dcterms:modified xsi:type="dcterms:W3CDTF">2025-06-20T19:38:07Z</dcterms:modified>
  <dc:identifier>DAGpSD8Dt_E</dc:identifier>
</cp:coreProperties>
</file>